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86" r:id="rId3"/>
    <p:sldId id="297" r:id="rId4"/>
    <p:sldId id="300" r:id="rId5"/>
    <p:sldId id="301" r:id="rId6"/>
    <p:sldId id="291" r:id="rId7"/>
    <p:sldId id="299" r:id="rId8"/>
    <p:sldId id="298" r:id="rId9"/>
    <p:sldId id="278" r:id="rId10"/>
    <p:sldId id="275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8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1" autoAdjust="0"/>
    <p:restoredTop sz="85504" autoAdjust="0"/>
  </p:normalViewPr>
  <p:slideViewPr>
    <p:cSldViewPr>
      <p:cViewPr varScale="1">
        <p:scale>
          <a:sx n="101" d="100"/>
          <a:sy n="101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956" y="0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384C3-C701-429C-81CA-D8D991090325}" type="datetimeFigureOut">
              <a:rPr lang="en-US" smtClean="0"/>
              <a:pPr/>
              <a:t>31/01/17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288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956" y="9429288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77BFB-EC9A-4935-9150-E70A0215A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576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956" y="0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7EDCB-0AC0-4296-A2DB-4016DD548CF7}" type="datetimeFigureOut">
              <a:rPr lang="en-US" smtClean="0"/>
              <a:pPr/>
              <a:t>31/01/17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493"/>
            <a:ext cx="5438140" cy="446596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288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956" y="9429288"/>
            <a:ext cx="2946175" cy="4956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FEACB-22C9-4C16-B821-64AEF96BD8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26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34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82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FEACB-22C9-4C16-B821-64AEF96BD8D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494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675D-5397-45C6-A9DC-673D68A99A02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7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FCF1-66E4-4D64-96C9-12691B7A905D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59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D096-80B2-48BD-9B28-62532248994B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3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BC08-9CB2-422E-B03D-7963CE3257F4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8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7A46-D1B9-4DFD-95FF-2A79476B2092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99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F0CC0-4274-4BEA-8337-326C9DCCB9A9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487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6A8F-A18F-4E9A-8F81-32C4095C0E99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07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1912-F434-46FD-903C-603C917A966C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4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B39-38A1-4062-98F6-1A61BD378EE4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00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8BAF-650B-4E5D-AA58-F4FFE136DC71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77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C1461-B1B5-4044-A179-F6EEF31672A0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2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D5E81-DB33-4558-86A9-5139F0F4D245}" type="datetime1">
              <a:rPr lang="en-US" smtClean="0"/>
              <a:t>31/01/17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16BCA-90B1-4DDB-938C-1BD17062B9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04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14" y="949032"/>
            <a:ext cx="5838187" cy="27105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93032"/>
            <a:ext cx="8928992" cy="1384240"/>
          </a:xfrm>
          <a:prstGeom prst="rect">
            <a:avLst/>
          </a:prstGeom>
        </p:spPr>
      </p:pic>
      <p:pic>
        <p:nvPicPr>
          <p:cNvPr id="102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39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14" y="949032"/>
            <a:ext cx="5838187" cy="27105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93032"/>
            <a:ext cx="8928992" cy="1384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pic>
        <p:nvPicPr>
          <p:cNvPr id="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91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779912" y="3242841"/>
            <a:ext cx="3672408" cy="906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lb-LU" sz="2400" dirty="0" smtClean="0">
                <a:solidFill>
                  <a:schemeClr val="accent5">
                    <a:lumMod val="50000"/>
                  </a:schemeClr>
                </a:solidFill>
              </a:rPr>
              <a:t>Vice-Premier ministre</a:t>
            </a:r>
          </a:p>
          <a:p>
            <a:pPr algn="l"/>
            <a:r>
              <a:rPr lang="lb-LU" sz="2400" dirty="0" smtClean="0">
                <a:solidFill>
                  <a:schemeClr val="accent5">
                    <a:lumMod val="50000"/>
                  </a:schemeClr>
                </a:solidFill>
              </a:rPr>
              <a:t>Ministre de l’Économie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99592" y="2852936"/>
            <a:ext cx="6044208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3200" dirty="0" smtClean="0">
                <a:solidFill>
                  <a:schemeClr val="accent5">
                    <a:lumMod val="50000"/>
                  </a:schemeClr>
                </a:solidFill>
              </a:rPr>
              <a:t>Étienne Schneider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55576" y="5115049"/>
            <a:ext cx="7556376" cy="9062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fr-FR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lb-L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 </a:t>
            </a:r>
            <a:r>
              <a:rPr lang="lb-LU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janvier</a:t>
            </a:r>
            <a:r>
              <a:rPr lang="lb-L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2017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pic>
        <p:nvPicPr>
          <p:cNvPr id="10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1556792"/>
            <a:ext cx="8424936" cy="46805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</a:rPr>
              <a:t>Les révolutions industrielles 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LU" sz="800" dirty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fr-LU" sz="2800" dirty="0" smtClean="0">
                <a:solidFill>
                  <a:schemeClr val="accent5">
                    <a:lumMod val="50000"/>
                  </a:schemeClr>
                </a:solidFill>
              </a:rPr>
              <a:t>Des ruptures liées au progrès technologique dans la communication, l’énergie et le transport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Première </a:t>
            </a:r>
            <a:r>
              <a:rPr lang="fr-LU" sz="2400" b="1" dirty="0">
                <a:solidFill>
                  <a:schemeClr val="accent5">
                    <a:lumMod val="50000"/>
                  </a:schemeClr>
                </a:solidFill>
              </a:rPr>
              <a:t>révolution </a:t>
            </a: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industrielle 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fr-LU" sz="2200" i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presse à vapeur et le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télégraphe / le charbon /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rail</a:t>
            </a:r>
          </a:p>
          <a:p>
            <a:pPr lvl="1"/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Deuxième </a:t>
            </a:r>
            <a:r>
              <a:rPr lang="fr-LU" sz="2400" b="1" dirty="0">
                <a:solidFill>
                  <a:schemeClr val="accent5">
                    <a:lumMod val="50000"/>
                  </a:schemeClr>
                </a:solidFill>
              </a:rPr>
              <a:t>révolution </a:t>
            </a: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industrielle :</a:t>
            </a:r>
          </a:p>
          <a:p>
            <a:pPr lvl="1"/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	le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</a:rPr>
              <a:t>téléphone, la radio et la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télévision / pétrole et l’électricité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/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</a:rPr>
              <a:t>le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	véhicule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</a:rPr>
              <a:t>à moteur de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combustion </a:t>
            </a:r>
          </a:p>
          <a:p>
            <a:pPr lvl="1"/>
            <a:endParaRPr lang="fr-LU" sz="8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Troisième </a:t>
            </a:r>
            <a:r>
              <a:rPr lang="fr-LU" sz="2400" b="1" dirty="0">
                <a:solidFill>
                  <a:schemeClr val="accent5">
                    <a:lumMod val="50000"/>
                  </a:schemeClr>
                </a:solidFill>
              </a:rPr>
              <a:t>révolution </a:t>
            </a: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industrielle :</a:t>
            </a:r>
          </a:p>
          <a:p>
            <a:pPr lvl="1"/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	technologies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</a:rPr>
              <a:t>de l’information et de la communication, 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l’internet/ 	les énergies </a:t>
            </a:r>
            <a:r>
              <a:rPr lang="fr-LU" sz="2200" i="1" dirty="0">
                <a:solidFill>
                  <a:schemeClr val="accent5">
                    <a:lumMod val="50000"/>
                  </a:schemeClr>
                </a:solidFill>
              </a:rPr>
              <a:t>renouvelables /</a:t>
            </a:r>
            <a:r>
              <a:rPr lang="fr-LU" sz="2200" i="1" dirty="0" smtClean="0">
                <a:solidFill>
                  <a:schemeClr val="accent5">
                    <a:lumMod val="50000"/>
                  </a:schemeClr>
                </a:solidFill>
              </a:rPr>
              <a:t> smart </a:t>
            </a:r>
            <a:r>
              <a:rPr lang="fr-LU" sz="2200" i="1" dirty="0" err="1" smtClean="0">
                <a:solidFill>
                  <a:schemeClr val="accent5">
                    <a:lumMod val="50000"/>
                  </a:schemeClr>
                </a:solidFill>
              </a:rPr>
              <a:t>mobility</a:t>
            </a: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79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67544" y="1916832"/>
            <a:ext cx="8424936" cy="43204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</a:rPr>
              <a:t>Pourquoi la 3</a:t>
            </a:r>
            <a:r>
              <a:rPr lang="fr-LU" sz="3200" baseline="30000" dirty="0" smtClean="0">
                <a:solidFill>
                  <a:schemeClr val="accent5">
                    <a:lumMod val="50000"/>
                  </a:schemeClr>
                </a:solidFill>
              </a:rPr>
              <a:t>ème</a:t>
            </a: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</a:rPr>
              <a:t> révolution industrielle  ?</a:t>
            </a:r>
            <a:endParaRPr lang="fr-FR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endParaRPr lang="lb-LU" sz="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endParaRPr lang="lb-L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lb-LU" sz="2400" b="1" dirty="0" err="1" smtClean="0">
                <a:solidFill>
                  <a:schemeClr val="accent5">
                    <a:lumMod val="50000"/>
                  </a:schemeClr>
                </a:solidFill>
              </a:rPr>
              <a:t>Décarbonisation</a:t>
            </a:r>
            <a:r>
              <a:rPr lang="lb-LU" sz="2400" dirty="0" smtClean="0">
                <a:solidFill>
                  <a:schemeClr val="accent5">
                    <a:lumMod val="50000"/>
                  </a:schemeClr>
                </a:solidFill>
              </a:rPr>
              <a:t>  : </a:t>
            </a:r>
            <a:r>
              <a:rPr lang="fr-LU" sz="2400" dirty="0">
                <a:solidFill>
                  <a:schemeClr val="accent5">
                    <a:lumMod val="50000"/>
                  </a:schemeClr>
                </a:solidFill>
              </a:rPr>
              <a:t>se passer de l’utilisation de combustibles fossiles tels que le pétrole, le charbon ou le gaz 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transition énergétique</a:t>
            </a:r>
          </a:p>
          <a:p>
            <a:pPr lvl="1"/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Digitalisation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 : transformation digitale de l’économie et des entreprises </a:t>
            </a:r>
          </a:p>
          <a:p>
            <a:pPr lvl="1"/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b="1" dirty="0" smtClean="0">
                <a:solidFill>
                  <a:schemeClr val="accent5">
                    <a:lumMod val="50000"/>
                  </a:schemeClr>
                </a:solidFill>
              </a:rPr>
              <a:t>Technologies disruptives </a:t>
            </a:r>
            <a:r>
              <a:rPr lang="fr-LU" sz="2400" dirty="0">
                <a:solidFill>
                  <a:schemeClr val="accent5">
                    <a:lumMod val="50000"/>
                  </a:schemeClr>
                </a:solidFill>
              </a:rPr>
              <a:t>:  les innovations susceptibles de transformer durablement l'économie</a:t>
            </a:r>
            <a:endParaRPr lang="fr-LU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pic>
        <p:nvPicPr>
          <p:cNvPr id="8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61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1556792"/>
            <a:ext cx="8424936" cy="46805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Les atouts du Luxembourg pour décliner la pensée de Jeremy </a:t>
            </a:r>
            <a:r>
              <a:rPr lang="fr-LU" sz="3200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Rifkin</a:t>
            </a: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lvl="1" indent="-457200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fr-LU" sz="8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914400" lvl="1" indent="-457200">
              <a:buFontTx/>
              <a:buChar char="-"/>
            </a:pP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Parmi le secteurs prioritaires de développement économique: Ecotechnologies, </a:t>
            </a:r>
            <a:r>
              <a:rPr lang="fr-LU" sz="2400" dirty="0">
                <a:solidFill>
                  <a:schemeClr val="accent5">
                    <a:lumMod val="50000"/>
                  </a:schemeClr>
                </a:solidFill>
              </a:rPr>
              <a:t>t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echnologies de l’information et de la communication (TIC), logistique</a:t>
            </a:r>
          </a:p>
          <a:p>
            <a:pPr marL="914400" lvl="1" indent="-457200">
              <a:buFontTx/>
              <a:buChar char="-"/>
            </a:pPr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Infrastructures de connectivité hors pair : réseau à haut débit, data centres…</a:t>
            </a:r>
          </a:p>
          <a:p>
            <a:pPr marL="914400" lvl="1" indent="-457200">
              <a:buFontTx/>
              <a:buChar char="-"/>
            </a:pPr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Réseau électrique : réseau de bornes de recharge pour véhicules électriques, compteurs intelligents </a:t>
            </a:r>
          </a:p>
        </p:txBody>
      </p:sp>
      <p:pic>
        <p:nvPicPr>
          <p:cNvPr id="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488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67544" y="1916832"/>
            <a:ext cx="8424936" cy="43204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1" indent="-457200">
              <a:buFontTx/>
              <a:buChar char="-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pic>
        <p:nvPicPr>
          <p:cNvPr id="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51520" y="1772816"/>
            <a:ext cx="1368152" cy="405450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182880" rtlCol="0" anchor="ctr"/>
          <a:lstStyle/>
          <a:p>
            <a:pPr algn="ctr"/>
            <a:endParaRPr lang="en-US" sz="2000" b="1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Énergie</a:t>
            </a:r>
            <a:endParaRPr lang="en-US" sz="2000" b="1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691680" y="1772816"/>
            <a:ext cx="1368152" cy="40324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182880" rtlCol="0" anchor="ctr"/>
          <a:lstStyle/>
          <a:p>
            <a:pPr algn="ctr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Mobilité</a:t>
            </a:r>
            <a:endParaRPr lang="en-US" sz="2000" b="1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131840" y="1764916"/>
            <a:ext cx="1368152" cy="41123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182880" rIns="0" rtlCol="0" anchor="ctr"/>
          <a:lstStyle/>
          <a:p>
            <a:pPr algn="ctr" defTabSz="1028700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Construc-tion</a:t>
            </a:r>
            <a:endParaRPr lang="en-US" sz="2000" b="1" cap="all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2000" y="1772816"/>
            <a:ext cx="1368152" cy="40324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182880" rIns="0" rtlCol="0" anchor="ctr"/>
          <a:lstStyle/>
          <a:p>
            <a:pPr algn="ctr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Alimenta-tion</a:t>
            </a:r>
            <a:endParaRPr lang="en-US" sz="2000" b="1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012160" y="1783845"/>
            <a:ext cx="1368152" cy="40324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182880" rIns="0" rtlCol="0" anchor="ctr"/>
          <a:lstStyle/>
          <a:p>
            <a:pPr algn="ctr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Industrie</a:t>
            </a:r>
            <a:endParaRPr lang="en-US" sz="2000" b="1" cap="al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452320" y="1772816"/>
            <a:ext cx="1368152" cy="40324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182880" rtlCol="0" anchor="ctr"/>
          <a:lstStyle/>
          <a:p>
            <a:pPr algn="ctr"/>
            <a:r>
              <a:rPr lang="en-US" sz="2000" b="1" cap="all" dirty="0" smtClean="0">
                <a:solidFill>
                  <a:schemeClr val="accent5">
                    <a:lumMod val="50000"/>
                  </a:schemeClr>
                </a:solidFill>
              </a:rPr>
              <a:t>Finance</a:t>
            </a: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sz="20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79512" y="3140968"/>
            <a:ext cx="8784976" cy="9361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cap="all" dirty="0" smtClean="0">
                <a:solidFill>
                  <a:schemeClr val="accent5">
                    <a:lumMod val="50000"/>
                  </a:schemeClr>
                </a:solidFill>
              </a:rPr>
              <a:t>Smart Economy</a:t>
            </a:r>
            <a:endParaRPr lang="en-US" sz="2000" b="1" cap="al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9512" y="4221088"/>
            <a:ext cx="8784976" cy="9361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Économie</a:t>
            </a:r>
            <a:r>
              <a:rPr lang="en-US" sz="2000" b="1" cap="al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circulaire</a:t>
            </a:r>
            <a:endParaRPr lang="en-US" sz="2000" b="1" cap="al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79512" y="5301208"/>
            <a:ext cx="8784976" cy="9361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Prosommateur</a:t>
            </a:r>
            <a:r>
              <a:rPr lang="en-US" sz="2000" b="1" cap="all" dirty="0" smtClean="0">
                <a:solidFill>
                  <a:schemeClr val="accent5">
                    <a:lumMod val="50000"/>
                  </a:schemeClr>
                </a:solidFill>
              </a:rPr>
              <a:t> et </a:t>
            </a:r>
            <a:r>
              <a:rPr lang="en-US" sz="2000" b="1" cap="all" dirty="0" err="1" smtClean="0">
                <a:solidFill>
                  <a:schemeClr val="accent5">
                    <a:lumMod val="50000"/>
                  </a:schemeClr>
                </a:solidFill>
              </a:rPr>
              <a:t>modèle</a:t>
            </a:r>
            <a:r>
              <a:rPr lang="en-US" sz="2000" b="1" cap="all" dirty="0" smtClean="0">
                <a:solidFill>
                  <a:schemeClr val="accent5">
                    <a:lumMod val="50000"/>
                  </a:schemeClr>
                </a:solidFill>
              </a:rPr>
              <a:t> social </a:t>
            </a:r>
            <a:endParaRPr lang="en-US" sz="2000" b="1" cap="al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27584" y="950863"/>
            <a:ext cx="4804276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200" dirty="0" smtClean="0">
                <a:solidFill>
                  <a:schemeClr val="accent5">
                    <a:lumMod val="50000"/>
                  </a:schemeClr>
                </a:solidFill>
              </a:rPr>
              <a:t>Piliers &amp; axes transversaux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9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1772816"/>
            <a:ext cx="8424936" cy="43204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b-LU" sz="3200" dirty="0" err="1" smtClean="0">
                <a:solidFill>
                  <a:schemeClr val="accent5">
                    <a:lumMod val="50000"/>
                  </a:schemeClr>
                </a:solidFill>
              </a:rPr>
              <a:t>Vision</a:t>
            </a:r>
            <a:r>
              <a:rPr lang="lb-LU" sz="3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lb-LU" sz="3200" dirty="0" err="1" smtClean="0">
                <a:solidFill>
                  <a:schemeClr val="accent5">
                    <a:lumMod val="50000"/>
                  </a:schemeClr>
                </a:solidFill>
              </a:rPr>
              <a:t>d’avenir</a:t>
            </a:r>
            <a:endParaRPr lang="lb-LU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lb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Smart </a:t>
            </a:r>
            <a:r>
              <a:rPr lang="fr-LU" sz="2400" dirty="0" err="1" smtClean="0">
                <a:solidFill>
                  <a:schemeClr val="accent5">
                    <a:lumMod val="50000"/>
                  </a:schemeClr>
                </a:solidFill>
              </a:rPr>
              <a:t>mobility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 :  déplacements en véhicule électrique autonome en libre service, avec des navettes autopilotées, sur un réseau fluide et connecté</a:t>
            </a:r>
          </a:p>
          <a:p>
            <a:pPr lvl="1"/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Smart </a:t>
            </a:r>
            <a:r>
              <a:rPr lang="fr-LU" sz="2400" dirty="0" err="1" smtClean="0">
                <a:solidFill>
                  <a:schemeClr val="accent5">
                    <a:lumMod val="50000"/>
                  </a:schemeClr>
                </a:solidFill>
              </a:rPr>
              <a:t>cities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: vivre dans des éco-quartiers circulaires, dotés de leurs jardins communautaires, dans des bâtiments à énergie positive</a:t>
            </a:r>
          </a:p>
          <a:p>
            <a:pPr marL="914400" lvl="1" indent="-457200">
              <a:buFontTx/>
              <a:buChar char="-"/>
            </a:pPr>
            <a:endParaRPr lang="fr-LU" sz="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Emploi dans une start-up, partiellement en télétravail, auprès d’une entreprise innovante et connectée qui mise sur l’exploitation de données </a:t>
            </a:r>
            <a:r>
              <a:rPr lang="fr-LU" sz="2400" dirty="0" err="1" smtClean="0">
                <a:solidFill>
                  <a:schemeClr val="accent5">
                    <a:lumMod val="50000"/>
                  </a:schemeClr>
                </a:solidFill>
              </a:rPr>
              <a:t>big</a:t>
            </a:r>
            <a:r>
              <a:rPr lang="fr-LU" sz="2400" dirty="0" smtClean="0">
                <a:solidFill>
                  <a:schemeClr val="accent5">
                    <a:lumMod val="50000"/>
                  </a:schemeClr>
                </a:solidFill>
              </a:rPr>
              <a:t> data</a:t>
            </a:r>
          </a:p>
        </p:txBody>
      </p:sp>
      <p:pic>
        <p:nvPicPr>
          <p:cNvPr id="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49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67544" y="1484784"/>
            <a:ext cx="8424936" cy="43204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</a:rPr>
              <a:t>Gouvernance de la 3</a:t>
            </a:r>
            <a:r>
              <a:rPr lang="fr-LU" sz="3200" baseline="30000" dirty="0" smtClean="0">
                <a:solidFill>
                  <a:schemeClr val="accent5">
                    <a:lumMod val="50000"/>
                  </a:schemeClr>
                </a:solidFill>
              </a:rPr>
              <a:t>ème</a:t>
            </a:r>
            <a:r>
              <a:rPr lang="fr-LU" sz="3200" dirty="0" smtClean="0">
                <a:solidFill>
                  <a:schemeClr val="accent5">
                    <a:lumMod val="50000"/>
                  </a:schemeClr>
                </a:solidFill>
              </a:rPr>
              <a:t> révolution industrielle</a:t>
            </a:r>
          </a:p>
          <a:p>
            <a:pPr lvl="1"/>
            <a:r>
              <a:rPr lang="fr-LU" sz="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fr-FR" sz="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87624" y="3719125"/>
            <a:ext cx="6912768" cy="3764100"/>
            <a:chOff x="2643021" y="2887703"/>
            <a:chExt cx="640437" cy="1412387"/>
          </a:xfrm>
        </p:grpSpPr>
        <p:sp>
          <p:nvSpPr>
            <p:cNvPr id="17" name="Rounded Rectangle 16"/>
            <p:cNvSpPr/>
            <p:nvPr/>
          </p:nvSpPr>
          <p:spPr>
            <a:xfrm>
              <a:off x="2643021" y="2945304"/>
              <a:ext cx="640437" cy="1079984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4"/>
            <p:cNvSpPr txBox="1"/>
            <p:nvPr/>
          </p:nvSpPr>
          <p:spPr>
            <a:xfrm>
              <a:off x="2643021" y="2887703"/>
              <a:ext cx="621679" cy="14123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/>
              <a:r>
                <a:rPr lang="en-US" sz="2200" dirty="0" smtClean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fr-FR" sz="2200" u="sng" dirty="0">
                  <a:solidFill>
                    <a:schemeClr val="accent5">
                      <a:lumMod val="50000"/>
                    </a:schemeClr>
                  </a:solidFill>
                </a:rPr>
                <a:t>Plateformes stratégiques:</a:t>
              </a:r>
            </a:p>
            <a:p>
              <a:pPr lvl="0" algn="ctr" defTabSz="266700"/>
              <a:r>
                <a:rPr lang="fr-FR" sz="2200" dirty="0">
                  <a:solidFill>
                    <a:schemeClr val="accent5">
                      <a:lumMod val="50000"/>
                    </a:schemeClr>
                  </a:solidFill>
                </a:rPr>
                <a:t>Conseil national pour la Construction durable</a:t>
              </a:r>
            </a:p>
            <a:p>
              <a:pPr algn="ctr" defTabSz="266700"/>
              <a:r>
                <a:rPr lang="en-US" sz="2200" dirty="0">
                  <a:solidFill>
                    <a:schemeClr val="accent5">
                      <a:lumMod val="50000"/>
                    </a:schemeClr>
                  </a:solidFill>
                </a:rPr>
                <a:t>Smart Energy Luxembourg</a:t>
              </a:r>
              <a:endParaRPr lang="fr-FR" sz="2200" dirty="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 defTabSz="266700"/>
              <a:r>
                <a:rPr lang="fr-FR" sz="2200" dirty="0">
                  <a:solidFill>
                    <a:schemeClr val="accent5">
                      <a:lumMod val="50000"/>
                    </a:schemeClr>
                  </a:solidFill>
                </a:rPr>
                <a:t>Haut comité pour l’Industrie</a:t>
              </a:r>
            </a:p>
            <a:p>
              <a:pPr algn="ctr" defTabSz="266700"/>
              <a:r>
                <a:rPr lang="fr-FR" sz="2200" dirty="0">
                  <a:solidFill>
                    <a:schemeClr val="accent5">
                      <a:lumMod val="50000"/>
                    </a:schemeClr>
                  </a:solidFill>
                </a:rPr>
                <a:t>Groupement stratégique Economie Circulaire</a:t>
              </a:r>
            </a:p>
            <a:p>
              <a:pPr algn="ctr" defTabSz="266700"/>
              <a:r>
                <a:rPr lang="fr-FR" sz="2200" dirty="0">
                  <a:solidFill>
                    <a:schemeClr val="accent5">
                      <a:lumMod val="50000"/>
                    </a:schemeClr>
                  </a:solidFill>
                </a:rPr>
                <a:t>Comité interministériel mobilité intelligente</a:t>
              </a:r>
            </a:p>
            <a:p>
              <a:pPr algn="ctr" defTabSz="266700"/>
              <a:r>
                <a:rPr lang="fr-LU" sz="2200" dirty="0">
                  <a:solidFill>
                    <a:schemeClr val="accent5">
                      <a:lumMod val="50000"/>
                    </a:schemeClr>
                  </a:solidFill>
                </a:rPr>
                <a:t>Travail, emploi et implications sociales</a:t>
              </a:r>
            </a:p>
            <a:p>
              <a:pPr algn="ctr" defTabSz="266700"/>
              <a:r>
                <a:rPr lang="en-US" sz="2200" dirty="0">
                  <a:solidFill>
                    <a:schemeClr val="accent5">
                      <a:lumMod val="50000"/>
                    </a:schemeClr>
                  </a:solidFill>
                </a:rPr>
                <a:t>Luxembourg Sustainable Development Finance Platform</a:t>
              </a:r>
            </a:p>
            <a:p>
              <a:endParaRPr lang="fr-LU" sz="2200" dirty="0">
                <a:solidFill>
                  <a:schemeClr val="accent5">
                    <a:lumMod val="50000"/>
                  </a:schemeClr>
                </a:solidFill>
              </a:endParaRPr>
            </a:p>
            <a:p>
              <a:pPr algn="ctr" defTabSz="266700"/>
              <a:endParaRPr lang="fr-FR" sz="2200" dirty="0" smtClean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1187624" y="2204864"/>
            <a:ext cx="6840760" cy="7302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49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00" dirty="0" err="1" smtClean="0">
                <a:solidFill>
                  <a:schemeClr val="accent5">
                    <a:lumMod val="50000"/>
                  </a:schemeClr>
                </a:solidFill>
              </a:rPr>
              <a:t>Conseil</a:t>
            </a:r>
            <a:r>
              <a:rPr lang="en-US" sz="3400" dirty="0" smtClean="0">
                <a:solidFill>
                  <a:schemeClr val="accent5">
                    <a:lumMod val="50000"/>
                  </a:schemeClr>
                </a:solidFill>
              </a:rPr>
              <a:t> de </a:t>
            </a:r>
            <a:r>
              <a:rPr lang="en-US" sz="3400" dirty="0" err="1" smtClean="0">
                <a:solidFill>
                  <a:schemeClr val="accent5">
                    <a:lumMod val="50000"/>
                  </a:schemeClr>
                </a:solidFill>
              </a:rPr>
              <a:t>gouvernement</a:t>
            </a:r>
            <a:endParaRPr lang="en-US" sz="3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187624" y="3121152"/>
            <a:ext cx="6840760" cy="6207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49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>
                <a:solidFill>
                  <a:schemeClr val="accent5">
                    <a:lumMod val="50000"/>
                  </a:schemeClr>
                </a:solidFill>
              </a:rPr>
              <a:t>Comité</a:t>
            </a:r>
            <a:r>
              <a:rPr lang="en-US" sz="3000" dirty="0" smtClean="0">
                <a:solidFill>
                  <a:schemeClr val="accent5">
                    <a:lumMod val="50000"/>
                  </a:schemeClr>
                </a:solidFill>
              </a:rPr>
              <a:t> national de </a:t>
            </a:r>
            <a:r>
              <a:rPr lang="en-US" sz="3000" dirty="0" err="1" smtClean="0">
                <a:solidFill>
                  <a:schemeClr val="accent5">
                    <a:lumMod val="50000"/>
                  </a:schemeClr>
                </a:solidFill>
              </a:rPr>
              <a:t>suivi</a:t>
            </a:r>
            <a:endParaRPr lang="en-US" sz="3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73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99592" y="3339550"/>
            <a:ext cx="6044208" cy="6059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3200" b="1" dirty="0" smtClean="0">
                <a:solidFill>
                  <a:schemeClr val="accent5">
                    <a:lumMod val="50000"/>
                  </a:schemeClr>
                </a:solidFill>
              </a:rPr>
              <a:t>Merci pour votre attention !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5725" y="626405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dirty="0" smtClean="0"/>
              <a:t>www.tirlux.lu</a:t>
            </a:r>
            <a:endParaRPr lang="fr-LU" dirty="0"/>
          </a:p>
        </p:txBody>
      </p:sp>
      <p:pic>
        <p:nvPicPr>
          <p:cNvPr id="8" name="Picture 2" descr="C:\Users\pzenners\Desktop\MinEco\Logo\GOUV_MECO_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567"/>
            <a:ext cx="2892425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034" y="52524"/>
            <a:ext cx="3061462" cy="14243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16BCA-90B1-4DDB-938C-1BD17062B92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8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319</Words>
  <Application>Microsoft Macintosh PowerPoint</Application>
  <PresentationFormat>Présentation à l'écran (4:3)</PresentationFormat>
  <Paragraphs>142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SystematCloud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sw</dc:creator>
  <cp:lastModifiedBy>Denis Fellens</cp:lastModifiedBy>
  <cp:revision>196</cp:revision>
  <cp:lastPrinted>2016-02-22T14:39:22Z</cp:lastPrinted>
  <dcterms:created xsi:type="dcterms:W3CDTF">2015-11-03T14:29:10Z</dcterms:created>
  <dcterms:modified xsi:type="dcterms:W3CDTF">2017-01-31T16:37:16Z</dcterms:modified>
</cp:coreProperties>
</file>