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93" r:id="rId4"/>
    <p:sldId id="265" r:id="rId5"/>
    <p:sldId id="266" r:id="rId6"/>
    <p:sldId id="291" r:id="rId7"/>
    <p:sldId id="281" r:id="rId8"/>
    <p:sldId id="267" r:id="rId9"/>
    <p:sldId id="292" r:id="rId10"/>
    <p:sldId id="284" r:id="rId11"/>
    <p:sldId id="276" r:id="rId12"/>
    <p:sldId id="275" r:id="rId13"/>
    <p:sldId id="278" r:id="rId14"/>
    <p:sldId id="285" r:id="rId15"/>
    <p:sldId id="268" r:id="rId16"/>
    <p:sldId id="269" r:id="rId17"/>
    <p:sldId id="279" r:id="rId18"/>
    <p:sldId id="272" r:id="rId19"/>
    <p:sldId id="290" r:id="rId20"/>
    <p:sldId id="280" r:id="rId21"/>
    <p:sldId id="277" r:id="rId22"/>
  </p:sldIdLst>
  <p:sldSz cx="9906000" cy="6858000" type="A4"/>
  <p:notesSz cx="9750425" cy="68564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bg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100" kern="1200">
        <a:solidFill>
          <a:schemeClr val="bg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100" kern="1200">
        <a:solidFill>
          <a:schemeClr val="bg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100" kern="1200">
        <a:solidFill>
          <a:schemeClr val="bg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100" kern="1200">
        <a:solidFill>
          <a:schemeClr val="bg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9900"/>
    <a:srgbClr val="00468C"/>
    <a:srgbClr val="3399FF"/>
    <a:srgbClr val="66CCFF"/>
    <a:srgbClr val="CCECFF"/>
    <a:srgbClr val="66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615" autoAdjust="0"/>
    <p:restoredTop sz="87521" autoAdjust="0"/>
  </p:normalViewPr>
  <p:slideViewPr>
    <p:cSldViewPr>
      <p:cViewPr>
        <p:scale>
          <a:sx n="100" d="100"/>
          <a:sy n="100" d="100"/>
        </p:scale>
        <p:origin x="-132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icolas:Users:nicolassimons:Desktop:Evolution%20recettes,%20d&#233;penses%20et%20PI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Nicolas:Users:nicolassimons:Desktop:Interlyc&#233;e:interlycee_2015-2-2.xlsx" TargetMode="External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icolas:Users:nicolassimons:Desktop:Interlyc&#233;e:interlycee_2015-2-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icolas:Users:nicolassimons:Desktop:Interlyce&#769;e:interlycee_2015-2-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Nicolas:Users:nicolassimons:Desktop:Diffe&#769;rentiel%20inflation%20vs%20diffe&#769;rentiel%20PIB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Nicolas:Users:nicolassimons:Desktop:CSU_New%20base%202010_2014-12-19.xm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Nicolas:Users:nicolassimons:Desktop:CSU_New%20base%202010_2014-12-19.xm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sz="1200" dirty="0" smtClean="0"/>
              <a:t>Evolution des</a:t>
            </a:r>
            <a:r>
              <a:rPr lang="fr-FR" sz="1200" baseline="0" dirty="0" smtClean="0"/>
              <a:t> dépenses et des recettes de l’administration centrale et du PIB nominal </a:t>
            </a:r>
          </a:p>
          <a:p>
            <a:pPr>
              <a:defRPr sz="1200"/>
            </a:pPr>
            <a:r>
              <a:rPr lang="fr-FR" sz="1200" baseline="0" dirty="0" smtClean="0"/>
              <a:t>(base 100 en 2000)</a:t>
            </a:r>
            <a:endParaRPr lang="fr-FR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66451031584726"/>
          <c:y val="0.190457778162035"/>
          <c:w val="0.869637238019305"/>
          <c:h val="0.635385479141783"/>
        </c:manualLayout>
      </c:layout>
      <c:lineChart>
        <c:grouping val="standard"/>
        <c:varyColors val="0"/>
        <c:ser>
          <c:idx val="0"/>
          <c:order val="0"/>
          <c:tx>
            <c:strRef>
              <c:f>Feuil1!$A$13</c:f>
              <c:strCache>
                <c:ptCount val="1"/>
                <c:pt idx="0">
                  <c:v>Recettes administration centrale 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cat>
            <c:numRef>
              <c:f>Feuil1!$B$12:$O$12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Feuil1!$B$13:$O$13</c:f>
              <c:numCache>
                <c:formatCode>0.0</c:formatCode>
                <c:ptCount val="14"/>
                <c:pt idx="0">
                  <c:v>100.0</c:v>
                </c:pt>
                <c:pt idx="1">
                  <c:v>101.3333931938583</c:v>
                </c:pt>
                <c:pt idx="2">
                  <c:v>105.4547903385113</c:v>
                </c:pt>
                <c:pt idx="3">
                  <c:v>109.7692376762144</c:v>
                </c:pt>
                <c:pt idx="4">
                  <c:v>115.3542246565502</c:v>
                </c:pt>
                <c:pt idx="5">
                  <c:v>129.762653018467</c:v>
                </c:pt>
                <c:pt idx="6">
                  <c:v>139.7788153602107</c:v>
                </c:pt>
                <c:pt idx="7">
                  <c:v>154.410224177666</c:v>
                </c:pt>
                <c:pt idx="8">
                  <c:v>160.4396755559546</c:v>
                </c:pt>
                <c:pt idx="9">
                  <c:v>160.8512166651701</c:v>
                </c:pt>
                <c:pt idx="10">
                  <c:v>173.3051988865942</c:v>
                </c:pt>
                <c:pt idx="11">
                  <c:v>181.9894645476041</c:v>
                </c:pt>
                <c:pt idx="12">
                  <c:v>193.5515249468738</c:v>
                </c:pt>
                <c:pt idx="13">
                  <c:v>207.2805363503038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Feuil1!$A$14</c:f>
              <c:strCache>
                <c:ptCount val="1"/>
                <c:pt idx="0">
                  <c:v>Dépenses administration centrale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Feuil1!$B$12:$O$12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Feuil1!$B$14:$O$14</c:f>
              <c:numCache>
                <c:formatCode>0.0</c:formatCode>
                <c:ptCount val="14"/>
                <c:pt idx="0">
                  <c:v>100.0</c:v>
                </c:pt>
                <c:pt idx="1">
                  <c:v>100.6946511858688</c:v>
                </c:pt>
                <c:pt idx="2">
                  <c:v>117.2885448711587</c:v>
                </c:pt>
                <c:pt idx="3">
                  <c:v>126.6795673315471</c:v>
                </c:pt>
                <c:pt idx="4">
                  <c:v>138.597796963382</c:v>
                </c:pt>
                <c:pt idx="5">
                  <c:v>148.4221494492408</c:v>
                </c:pt>
                <c:pt idx="6">
                  <c:v>157.9157156561146</c:v>
                </c:pt>
                <c:pt idx="7">
                  <c:v>162.5798021898052</c:v>
                </c:pt>
                <c:pt idx="8">
                  <c:v>177.7000430022163</c:v>
                </c:pt>
                <c:pt idx="9">
                  <c:v>191.98504846019</c:v>
                </c:pt>
                <c:pt idx="10">
                  <c:v>207.0308623598293</c:v>
                </c:pt>
                <c:pt idx="11">
                  <c:v>214.3263537428468</c:v>
                </c:pt>
                <c:pt idx="12">
                  <c:v>230.3314478515431</c:v>
                </c:pt>
                <c:pt idx="13">
                  <c:v>237.4367371241441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Feuil1!$A$15</c:f>
              <c:strCache>
                <c:ptCount val="1"/>
                <c:pt idx="0">
                  <c:v>PIB nominal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Feuil1!$B$12:$O$12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Feuil1!$B$15:$O$15</c:f>
              <c:numCache>
                <c:formatCode>0.0</c:formatCode>
                <c:ptCount val="14"/>
                <c:pt idx="0">
                  <c:v>100.0</c:v>
                </c:pt>
                <c:pt idx="1">
                  <c:v>101.4838489250637</c:v>
                </c:pt>
                <c:pt idx="2">
                  <c:v>107.0118457073907</c:v>
                </c:pt>
                <c:pt idx="3">
                  <c:v>111.4863140777518</c:v>
                </c:pt>
                <c:pt idx="4">
                  <c:v>119.1533714206632</c:v>
                </c:pt>
                <c:pt idx="5">
                  <c:v>128.7562223481228</c:v>
                </c:pt>
                <c:pt idx="6">
                  <c:v>144.0332492874844</c:v>
                </c:pt>
                <c:pt idx="7">
                  <c:v>155.4914519749333</c:v>
                </c:pt>
                <c:pt idx="8">
                  <c:v>162.278406559901</c:v>
                </c:pt>
                <c:pt idx="9">
                  <c:v>156.0999554542585</c:v>
                </c:pt>
                <c:pt idx="10">
                  <c:v>170.2719885132535</c:v>
                </c:pt>
                <c:pt idx="11">
                  <c:v>183.41773958473</c:v>
                </c:pt>
                <c:pt idx="12">
                  <c:v>189.4794202998837</c:v>
                </c:pt>
                <c:pt idx="13">
                  <c:v>195.8633007962011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885208"/>
        <c:axId val="2124888328"/>
      </c:lineChart>
      <c:catAx>
        <c:axId val="212488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124888328"/>
        <c:crosses val="autoZero"/>
        <c:auto val="1"/>
        <c:lblAlgn val="ctr"/>
        <c:lblOffset val="100"/>
        <c:noMultiLvlLbl val="0"/>
      </c:catAx>
      <c:valAx>
        <c:axId val="2124888328"/>
        <c:scaling>
          <c:orientation val="minMax"/>
          <c:max val="250.0"/>
          <c:min val="100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124885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759744643757531"/>
          <c:y val="0.888534354768662"/>
          <c:w val="0.891465050891781"/>
          <c:h val="0.088107634505257"/>
        </c:manualLayout>
      </c:layout>
      <c:overlay val="0"/>
      <c:txPr>
        <a:bodyPr/>
        <a:lstStyle/>
        <a:p>
          <a:pPr>
            <a:defRPr sz="900" kern="10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r-FR" dirty="0"/>
              <a:t>Dette publique consolidée des administrations </a:t>
            </a:r>
            <a:r>
              <a:rPr lang="fr-FR" dirty="0" smtClean="0"/>
              <a:t>publiques en mio</a:t>
            </a:r>
            <a:r>
              <a:rPr lang="fr-FR" baseline="0" dirty="0" smtClean="0"/>
              <a:t> EUR</a:t>
            </a:r>
            <a:endParaRPr lang="fr-FR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Feuil1!$A$36</c:f>
              <c:strCache>
                <c:ptCount val="1"/>
                <c:pt idx="0">
                  <c:v>Dette publique consolidée des administrations publiques</c:v>
                </c:pt>
              </c:strCache>
            </c:strRef>
          </c:tx>
          <c:marker>
            <c:symbol val="none"/>
          </c:marker>
          <c:cat>
            <c:strRef>
              <c:f>Feuil1!$B$35:$P$35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2014*</c:v>
                </c:pt>
              </c:strCache>
            </c:strRef>
          </c:cat>
          <c:val>
            <c:numRef>
              <c:f>Feuil1!$B$36:$P$36</c:f>
              <c:numCache>
                <c:formatCode>General</c:formatCode>
                <c:ptCount val="15"/>
                <c:pt idx="0">
                  <c:v>1410.3</c:v>
                </c:pt>
                <c:pt idx="1">
                  <c:v>1548.0</c:v>
                </c:pt>
                <c:pt idx="2">
                  <c:v>1616.3</c:v>
                </c:pt>
                <c:pt idx="3">
                  <c:v>1652.1</c:v>
                </c:pt>
                <c:pt idx="4">
                  <c:v>1790.2</c:v>
                </c:pt>
                <c:pt idx="5">
                  <c:v>1884.5</c:v>
                </c:pt>
                <c:pt idx="6">
                  <c:v>2337.9</c:v>
                </c:pt>
                <c:pt idx="7">
                  <c:v>2574.0</c:v>
                </c:pt>
                <c:pt idx="8">
                  <c:v>5419.9</c:v>
                </c:pt>
                <c:pt idx="9">
                  <c:v>5586.1</c:v>
                </c:pt>
                <c:pt idx="10">
                  <c:v>7731.5</c:v>
                </c:pt>
                <c:pt idx="11">
                  <c:v>7863.7</c:v>
                </c:pt>
                <c:pt idx="12">
                  <c:v>9380.299999999987</c:v>
                </c:pt>
                <c:pt idx="13">
                  <c:v>10668.9</c:v>
                </c:pt>
                <c:pt idx="14">
                  <c:v>11519.0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543432"/>
        <c:axId val="2125546264"/>
      </c:lineChart>
      <c:catAx>
        <c:axId val="2125543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25546264"/>
        <c:crosses val="autoZero"/>
        <c:auto val="1"/>
        <c:lblAlgn val="ctr"/>
        <c:lblOffset val="100"/>
        <c:noMultiLvlLbl val="0"/>
      </c:catAx>
      <c:valAx>
        <c:axId val="2125546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543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sz="1200" dirty="0" smtClean="0"/>
              <a:t>Solde l’Administration </a:t>
            </a:r>
            <a:r>
              <a:rPr lang="fr-FR" sz="1200" dirty="0"/>
              <a:t>centrale en mio EUR</a:t>
            </a:r>
          </a:p>
        </c:rich>
      </c:tx>
      <c:layout>
        <c:manualLayout>
          <c:xMode val="edge"/>
          <c:yMode val="edge"/>
          <c:x val="0.18009598841706"/>
          <c:y val="0.0392796190494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'déficit etat central'!$A$7</c:f>
              <c:strCache>
                <c:ptCount val="1"/>
                <c:pt idx="0">
                  <c:v>Capacité (+) / besoin (-) de financement (EDP B.9) de l'administration centrale (S.1311)</c:v>
                </c:pt>
              </c:strCache>
            </c:strRef>
          </c:tx>
          <c:spPr>
            <a:solidFill>
              <a:srgbClr val="8EB4E3"/>
            </a:solidFill>
          </c:spPr>
          <c:invertIfNegative val="1"/>
          <c:dPt>
            <c:idx val="11"/>
            <c:invertIfNegative val="1"/>
            <c:bubble3D val="0"/>
            <c:spPr>
              <a:solidFill>
                <a:srgbClr val="FF0000"/>
              </a:solidFill>
            </c:spPr>
          </c:dPt>
          <c:cat>
            <c:strRef>
              <c:f>'déficit etat central'!$B$6:$M$6</c:f>
              <c:strCach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strCache>
            </c:strRef>
          </c:cat>
          <c:val>
            <c:numRef>
              <c:f>'déficit etat central'!$B$7:$M$7</c:f>
              <c:numCache>
                <c:formatCode>General</c:formatCode>
                <c:ptCount val="12"/>
                <c:pt idx="0">
                  <c:v>-44.8</c:v>
                </c:pt>
                <c:pt idx="1">
                  <c:v>-324.3</c:v>
                </c:pt>
                <c:pt idx="2">
                  <c:v>-671.7</c:v>
                </c:pt>
                <c:pt idx="3">
                  <c:v>-303.0</c:v>
                </c:pt>
                <c:pt idx="4">
                  <c:v>-207.6</c:v>
                </c:pt>
                <c:pt idx="5">
                  <c:v>488.1</c:v>
                </c:pt>
                <c:pt idx="6">
                  <c:v>-23.2</c:v>
                </c:pt>
                <c:pt idx="7">
                  <c:v>-859.4</c:v>
                </c:pt>
                <c:pt idx="8">
                  <c:v>-936.9</c:v>
                </c:pt>
                <c:pt idx="9">
                  <c:v>-797.7</c:v>
                </c:pt>
                <c:pt idx="10">
                  <c:v>-992.8</c:v>
                </c:pt>
                <c:pt idx="11">
                  <c:v>-504.9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8244136"/>
        <c:axId val="2038247448"/>
      </c:barChart>
      <c:catAx>
        <c:axId val="2038244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r-FR"/>
          </a:p>
        </c:txPr>
        <c:crossAx val="2038247448"/>
        <c:crossesAt val="0.0"/>
        <c:auto val="1"/>
        <c:lblAlgn val="ctr"/>
        <c:lblOffset val="100"/>
        <c:noMultiLvlLbl val="0"/>
      </c:catAx>
      <c:valAx>
        <c:axId val="2038247448"/>
        <c:scaling>
          <c:orientation val="minMax"/>
          <c:max val="1000.0"/>
          <c:min val="-1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8244136"/>
        <c:crosses val="autoZero"/>
        <c:crossBetween val="between"/>
        <c:majorUnit val="500.0"/>
        <c:minorUnit val="100.0"/>
      </c:valAx>
    </c:plotArea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97482837528604"/>
          <c:y val="0.0179910176681808"/>
          <c:w val="0.843160808929727"/>
          <c:h val="0.9295359128560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'[812013222P1G005-2.XLS]Data 3.8'!$B$8</c:f>
              <c:strCache>
                <c:ptCount val="1"/>
                <c:pt idx="0">
                  <c:v>Effective</c:v>
                </c:pt>
              </c:strCache>
            </c:strRef>
          </c:tx>
          <c:spPr>
            <a:solidFill>
              <a:srgbClr val="D9D9D9"/>
            </a:solidFill>
            <a:ln w="12700">
              <a:solidFill>
                <a:srgbClr val="000000"/>
              </a:solidFill>
              <a:prstDash val="solid"/>
            </a:ln>
          </c:spPr>
          <c:invertIfNegative val="1"/>
          <c:dPt>
            <c:idx val="12"/>
            <c:invertIfNegative val="1"/>
            <c:bubble3D val="0"/>
          </c:dPt>
          <c:dPt>
            <c:idx val="13"/>
            <c:invertIfNegative val="1"/>
            <c:bubble3D val="0"/>
          </c:dPt>
          <c:dPt>
            <c:idx val="14"/>
            <c:invertIfNegative val="1"/>
            <c:bubble3D val="0"/>
            <c:spPr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5"/>
            <c:invertIfNegative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2"/>
            <c:invertIfNegative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3"/>
            <c:invertIfNegative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4"/>
            <c:invertIfNegative val="1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25"/>
              <c:layout>
                <c:manualLayout>
                  <c:x val="-0.0489914700835709"/>
                  <c:y val="-0.00289129987378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'[812013222P1G005-2.XLS]Data 3.8'!$A$10:$A$44</c:f>
              <c:strCache>
                <c:ptCount val="35"/>
                <c:pt idx="0">
                  <c:v>Mexico</c:v>
                </c:pt>
                <c:pt idx="1">
                  <c:v>Korea</c:v>
                </c:pt>
                <c:pt idx="2">
                  <c:v>Chile</c:v>
                </c:pt>
                <c:pt idx="3">
                  <c:v>Japan</c:v>
                </c:pt>
                <c:pt idx="4">
                  <c:v>Portugal</c:v>
                </c:pt>
                <c:pt idx="5">
                  <c:v>Iceland</c:v>
                </c:pt>
                <c:pt idx="6">
                  <c:v>Israel</c:v>
                </c:pt>
                <c:pt idx="7">
                  <c:v>New Zealand</c:v>
                </c:pt>
                <c:pt idx="8">
                  <c:v>Switzerland</c:v>
                </c:pt>
                <c:pt idx="9">
                  <c:v>Sweden</c:v>
                </c:pt>
                <c:pt idx="10">
                  <c:v>United States</c:v>
                </c:pt>
                <c:pt idx="11">
                  <c:v>Australia</c:v>
                </c:pt>
                <c:pt idx="12">
                  <c:v>Norway</c:v>
                </c:pt>
                <c:pt idx="13">
                  <c:v>Ireland</c:v>
                </c:pt>
                <c:pt idx="14">
                  <c:v>OECD</c:v>
                </c:pt>
                <c:pt idx="15">
                  <c:v>Canada</c:v>
                </c:pt>
                <c:pt idx="16">
                  <c:v>United Kingdom</c:v>
                </c:pt>
                <c:pt idx="17">
                  <c:v>Estonia</c:v>
                </c:pt>
                <c:pt idx="18">
                  <c:v>Netherlands</c:v>
                </c:pt>
                <c:pt idx="19">
                  <c:v>Denmark</c:v>
                </c:pt>
                <c:pt idx="20">
                  <c:v>Czech Republic</c:v>
                </c:pt>
                <c:pt idx="21">
                  <c:v>Slovenia</c:v>
                </c:pt>
                <c:pt idx="22">
                  <c:v>Turkey</c:v>
                </c:pt>
                <c:pt idx="23">
                  <c:v>Spain</c:v>
                </c:pt>
                <c:pt idx="24">
                  <c:v>Poland</c:v>
                </c:pt>
                <c:pt idx="25">
                  <c:v>Germany</c:v>
                </c:pt>
                <c:pt idx="26">
                  <c:v>Greece</c:v>
                </c:pt>
                <c:pt idx="27">
                  <c:v>Austria</c:v>
                </c:pt>
                <c:pt idx="28">
                  <c:v>Finland</c:v>
                </c:pt>
                <c:pt idx="29">
                  <c:v>Italy</c:v>
                </c:pt>
                <c:pt idx="30">
                  <c:v>Slovak Republic</c:v>
                </c:pt>
                <c:pt idx="31">
                  <c:v>Hungary</c:v>
                </c:pt>
                <c:pt idx="32">
                  <c:v>France</c:v>
                </c:pt>
                <c:pt idx="33">
                  <c:v>Belgium</c:v>
                </c:pt>
                <c:pt idx="34">
                  <c:v>Luxembourg</c:v>
                </c:pt>
              </c:strCache>
            </c:strRef>
          </c:cat>
          <c:val>
            <c:numRef>
              <c:f>'[812013222P1G005-2.XLS]Data 3.8'!$B$10:$B$44</c:f>
              <c:numCache>
                <c:formatCode>0.0</c:formatCode>
                <c:ptCount val="35"/>
                <c:pt idx="0">
                  <c:v>72.26540109137324</c:v>
                </c:pt>
                <c:pt idx="1">
                  <c:v>71.12774880809152</c:v>
                </c:pt>
                <c:pt idx="2">
                  <c:v>69.37478206934753</c:v>
                </c:pt>
                <c:pt idx="3">
                  <c:v>69.1490136086729</c:v>
                </c:pt>
                <c:pt idx="4">
                  <c:v>68.38747110893166</c:v>
                </c:pt>
                <c:pt idx="5">
                  <c:v>68.20763531774158</c:v>
                </c:pt>
                <c:pt idx="6">
                  <c:v>66.90569716266585</c:v>
                </c:pt>
                <c:pt idx="7">
                  <c:v>66.74874192211801</c:v>
                </c:pt>
                <c:pt idx="8">
                  <c:v>66.12187212339558</c:v>
                </c:pt>
                <c:pt idx="9">
                  <c:v>66.1182864642989</c:v>
                </c:pt>
                <c:pt idx="10">
                  <c:v>64.97211578718181</c:v>
                </c:pt>
                <c:pt idx="11">
                  <c:v>64.94562352688002</c:v>
                </c:pt>
                <c:pt idx="12">
                  <c:v>64.78511322340998</c:v>
                </c:pt>
                <c:pt idx="13">
                  <c:v>64.57583754288532</c:v>
                </c:pt>
                <c:pt idx="14">
                  <c:v>64.1979308180847</c:v>
                </c:pt>
                <c:pt idx="15">
                  <c:v>63.84309188415815</c:v>
                </c:pt>
                <c:pt idx="16">
                  <c:v>63.68434629726844</c:v>
                </c:pt>
                <c:pt idx="17">
                  <c:v>63.59620147401591</c:v>
                </c:pt>
                <c:pt idx="18">
                  <c:v>63.56185250349893</c:v>
                </c:pt>
                <c:pt idx="19">
                  <c:v>63.35701346268107</c:v>
                </c:pt>
                <c:pt idx="20">
                  <c:v>63.13606614078593</c:v>
                </c:pt>
                <c:pt idx="21">
                  <c:v>62.90134104270754</c:v>
                </c:pt>
                <c:pt idx="22">
                  <c:v>62.83709497829636</c:v>
                </c:pt>
                <c:pt idx="23">
                  <c:v>62.34246918792694</c:v>
                </c:pt>
                <c:pt idx="24">
                  <c:v>62.2684190772577</c:v>
                </c:pt>
                <c:pt idx="25">
                  <c:v>62.07599088267372</c:v>
                </c:pt>
                <c:pt idx="26">
                  <c:v>61.91565215393067</c:v>
                </c:pt>
                <c:pt idx="27">
                  <c:v>61.91281581986264</c:v>
                </c:pt>
                <c:pt idx="28">
                  <c:v>61.79446460662188</c:v>
                </c:pt>
                <c:pt idx="29">
                  <c:v>61.08824718874012</c:v>
                </c:pt>
                <c:pt idx="30">
                  <c:v>60.92642153527107</c:v>
                </c:pt>
                <c:pt idx="31">
                  <c:v>60.8579702711641</c:v>
                </c:pt>
                <c:pt idx="32">
                  <c:v>59.71085091485261</c:v>
                </c:pt>
                <c:pt idx="33">
                  <c:v>59.63008851251858</c:v>
                </c:pt>
                <c:pt idx="34">
                  <c:v>57.60391012366225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5766584"/>
        <c:axId val="2125772440"/>
      </c:barChart>
      <c:scatterChart>
        <c:scatterStyle val="lineMarker"/>
        <c:varyColors val="0"/>
        <c:ser>
          <c:idx val="1"/>
          <c:order val="1"/>
          <c:tx>
            <c:strRef>
              <c:f>'[812013222P1G005-2.XLS]Data 3.8'!$C$8</c:f>
              <c:strCache>
                <c:ptCount val="1"/>
                <c:pt idx="0">
                  <c:v>Official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'[812013222P1G005-2.XLS]Data 3.8'!$C$10:$C$44</c:f>
              <c:numCache>
                <c:formatCode>0</c:formatCode>
                <c:ptCount val="35"/>
                <c:pt idx="0">
                  <c:v>65.0</c:v>
                </c:pt>
                <c:pt idx="1">
                  <c:v>60.0</c:v>
                </c:pt>
                <c:pt idx="2">
                  <c:v>65.0</c:v>
                </c:pt>
                <c:pt idx="3">
                  <c:v>65.0</c:v>
                </c:pt>
                <c:pt idx="4">
                  <c:v>65.0</c:v>
                </c:pt>
                <c:pt idx="5">
                  <c:v>67.0</c:v>
                </c:pt>
                <c:pt idx="6">
                  <c:v>67.0</c:v>
                </c:pt>
                <c:pt idx="7">
                  <c:v>65.0</c:v>
                </c:pt>
                <c:pt idx="8">
                  <c:v>65.0</c:v>
                </c:pt>
                <c:pt idx="9">
                  <c:v>65.0</c:v>
                </c:pt>
                <c:pt idx="10">
                  <c:v>66.0</c:v>
                </c:pt>
                <c:pt idx="11">
                  <c:v>65.0</c:v>
                </c:pt>
                <c:pt idx="12">
                  <c:v>67.0</c:v>
                </c:pt>
                <c:pt idx="13">
                  <c:v>66.0</c:v>
                </c:pt>
                <c:pt idx="14">
                  <c:v>64.64950970588236</c:v>
                </c:pt>
                <c:pt idx="15">
                  <c:v>65.0</c:v>
                </c:pt>
                <c:pt idx="16">
                  <c:v>65.0</c:v>
                </c:pt>
                <c:pt idx="17">
                  <c:v>63.0</c:v>
                </c:pt>
                <c:pt idx="18">
                  <c:v>65.0</c:v>
                </c:pt>
                <c:pt idx="19">
                  <c:v>65.0</c:v>
                </c:pt>
                <c:pt idx="20">
                  <c:v>62.4999966666665</c:v>
                </c:pt>
                <c:pt idx="21">
                  <c:v>63.0</c:v>
                </c:pt>
                <c:pt idx="22">
                  <c:v>60.0</c:v>
                </c:pt>
                <c:pt idx="23">
                  <c:v>65.0</c:v>
                </c:pt>
                <c:pt idx="24">
                  <c:v>65.0</c:v>
                </c:pt>
                <c:pt idx="25">
                  <c:v>65.0833333333331</c:v>
                </c:pt>
                <c:pt idx="26">
                  <c:v>65.0</c:v>
                </c:pt>
                <c:pt idx="27">
                  <c:v>65.0</c:v>
                </c:pt>
                <c:pt idx="28">
                  <c:v>65.0</c:v>
                </c:pt>
                <c:pt idx="29">
                  <c:v>66.0</c:v>
                </c:pt>
                <c:pt idx="30">
                  <c:v>62.0</c:v>
                </c:pt>
                <c:pt idx="31">
                  <c:v>63.5</c:v>
                </c:pt>
                <c:pt idx="32">
                  <c:v>65.0</c:v>
                </c:pt>
                <c:pt idx="33">
                  <c:v>65.0</c:v>
                </c:pt>
                <c:pt idx="34">
                  <c:v>65.0</c:v>
                </c:pt>
              </c:numCache>
            </c:numRef>
          </c:xVal>
          <c:yVal>
            <c:numRef>
              <c:f>'[812013222P1G005-2.XLS]Data 3.8'!$F$10:$F$44</c:f>
              <c:numCache>
                <c:formatCode>0.0</c:formatCode>
                <c:ptCount val="35"/>
                <c:pt idx="0">
                  <c:v>30.6</c:v>
                </c:pt>
                <c:pt idx="1">
                  <c:v>29.71176470588236</c:v>
                </c:pt>
                <c:pt idx="2">
                  <c:v>28.82352941176471</c:v>
                </c:pt>
                <c:pt idx="3">
                  <c:v>27.93529411764706</c:v>
                </c:pt>
                <c:pt idx="4">
                  <c:v>27.04705882352942</c:v>
                </c:pt>
                <c:pt idx="5">
                  <c:v>26.15882352941177</c:v>
                </c:pt>
                <c:pt idx="6">
                  <c:v>25.27058823529413</c:v>
                </c:pt>
                <c:pt idx="7">
                  <c:v>24.38235294117648</c:v>
                </c:pt>
                <c:pt idx="8">
                  <c:v>23.49411764705884</c:v>
                </c:pt>
                <c:pt idx="9">
                  <c:v>22.60588235294119</c:v>
                </c:pt>
                <c:pt idx="10">
                  <c:v>21.71764705882354</c:v>
                </c:pt>
                <c:pt idx="11">
                  <c:v>20.8294117647059</c:v>
                </c:pt>
                <c:pt idx="12">
                  <c:v>19.94117647058825</c:v>
                </c:pt>
                <c:pt idx="13">
                  <c:v>19.05294117647061</c:v>
                </c:pt>
                <c:pt idx="14">
                  <c:v>18.16470588235296</c:v>
                </c:pt>
                <c:pt idx="15">
                  <c:v>17.27647058823532</c:v>
                </c:pt>
                <c:pt idx="16">
                  <c:v>16.38823529411767</c:v>
                </c:pt>
                <c:pt idx="17">
                  <c:v>15.50000000000002</c:v>
                </c:pt>
                <c:pt idx="18">
                  <c:v>14.61176470588238</c:v>
                </c:pt>
                <c:pt idx="19">
                  <c:v>13.72352941176473</c:v>
                </c:pt>
                <c:pt idx="20">
                  <c:v>12.83529411764708</c:v>
                </c:pt>
                <c:pt idx="21">
                  <c:v>11.94705882352943</c:v>
                </c:pt>
                <c:pt idx="22">
                  <c:v>11.05882352941179</c:v>
                </c:pt>
                <c:pt idx="23">
                  <c:v>10.17058823529414</c:v>
                </c:pt>
                <c:pt idx="24">
                  <c:v>9.282352941176491</c:v>
                </c:pt>
                <c:pt idx="25">
                  <c:v>8.394117647058843</c:v>
                </c:pt>
                <c:pt idx="26">
                  <c:v>7.505882352941196</c:v>
                </c:pt>
                <c:pt idx="27">
                  <c:v>6.617647058823548</c:v>
                </c:pt>
                <c:pt idx="28">
                  <c:v>5.729411764705897</c:v>
                </c:pt>
                <c:pt idx="29">
                  <c:v>4.841176470588254</c:v>
                </c:pt>
                <c:pt idx="30">
                  <c:v>3.952941176470607</c:v>
                </c:pt>
                <c:pt idx="31">
                  <c:v>3.06470588235296</c:v>
                </c:pt>
                <c:pt idx="32">
                  <c:v>2.176470588235312</c:v>
                </c:pt>
                <c:pt idx="33">
                  <c:v>1.288235294117666</c:v>
                </c:pt>
                <c:pt idx="34">
                  <c:v>0.400000000000019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776168"/>
        <c:axId val="2125779112"/>
      </c:scatterChart>
      <c:catAx>
        <c:axId val="2125766584"/>
        <c:scaling>
          <c:orientation val="maxMin"/>
        </c:scaling>
        <c:delete val="0"/>
        <c:axPos val="r"/>
        <c:majorTickMark val="none"/>
        <c:minorTickMark val="none"/>
        <c:tickLblPos val="none"/>
        <c:spPr>
          <a:ln w="9525">
            <a:noFill/>
          </a:ln>
        </c:spPr>
        <c:crossAx val="2125772440"/>
        <c:crosses val="autoZero"/>
        <c:auto val="1"/>
        <c:lblAlgn val="ctr"/>
        <c:lblOffset val="100"/>
        <c:tickMarkSkip val="1"/>
        <c:noMultiLvlLbl val="0"/>
      </c:catAx>
      <c:valAx>
        <c:axId val="2125772440"/>
        <c:scaling>
          <c:orientation val="maxMin"/>
          <c:max val="75.0"/>
          <c:min val="50.0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25766584"/>
        <c:crosses val="max"/>
        <c:crossBetween val="between"/>
        <c:majorUnit val="5.0"/>
        <c:minorUnit val="1.0"/>
      </c:valAx>
      <c:valAx>
        <c:axId val="2125776168"/>
        <c:scaling>
          <c:orientation val="maxMin"/>
          <c:max val="74.0"/>
          <c:min val="55.0"/>
        </c:scaling>
        <c:delete val="1"/>
        <c:axPos val="t"/>
        <c:numFmt formatCode="0" sourceLinked="1"/>
        <c:majorTickMark val="out"/>
        <c:minorTickMark val="none"/>
        <c:tickLblPos val="nextTo"/>
        <c:crossAx val="2125779112"/>
        <c:crosses val="max"/>
        <c:crossBetween val="midCat"/>
        <c:majorUnit val="3.0"/>
        <c:minorUnit val="1.0"/>
      </c:valAx>
      <c:valAx>
        <c:axId val="2125779112"/>
        <c:scaling>
          <c:orientation val="minMax"/>
          <c:max val="31.0"/>
          <c:min val="0.0"/>
        </c:scaling>
        <c:delete val="0"/>
        <c:axPos val="r"/>
        <c:numFmt formatCode="0.0" sourceLinked="1"/>
        <c:majorTickMark val="none"/>
        <c:minorTickMark val="none"/>
        <c:tickLblPos val="none"/>
        <c:spPr>
          <a:ln w="9525">
            <a:noFill/>
          </a:ln>
        </c:spPr>
        <c:crossAx val="2125776168"/>
        <c:crosses val="autoZero"/>
        <c:crossBetween val="midCat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0832854991420706"/>
          <c:y val="0.391900193763781"/>
          <c:w val="0.299055506178326"/>
          <c:h val="0.1165895046269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kern="1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>
      <a:solidFill>
        <a:schemeClr val="tx1"/>
      </a:solidFill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r-FR" sz="1200" b="1" dirty="0" smtClean="0">
                <a:effectLst/>
              </a:rPr>
              <a:t>Evolution de l’inflation depuis 2005</a:t>
            </a:r>
            <a:endParaRPr lang="fr-LU" sz="1200" dirty="0">
              <a:effectLst/>
            </a:endParaRPr>
          </a:p>
        </c:rich>
      </c:tx>
      <c:layout>
        <c:manualLayout>
          <c:xMode val="edge"/>
          <c:yMode val="edge"/>
          <c:x val="0.127755966182969"/>
          <c:y val="0.034071550972450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97367337686363"/>
          <c:y val="0.0330692423064104"/>
          <c:w val="0.913886442553384"/>
          <c:h val="0.695941612548101"/>
        </c:manualLayout>
      </c:layout>
      <c:lineChart>
        <c:grouping val="standard"/>
        <c:varyColors val="0"/>
        <c:ser>
          <c:idx val="0"/>
          <c:order val="0"/>
          <c:tx>
            <c:strRef>
              <c:f>Inflation!$A$11</c:f>
              <c:strCache>
                <c:ptCount val="1"/>
                <c:pt idx="0">
                  <c:v>Luxembourg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Inflation!$B$10:$J$10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Inflation!$B$11:$J$11</c:f>
              <c:numCache>
                <c:formatCode>#,##0.00</c:formatCode>
                <c:ptCount val="9"/>
                <c:pt idx="0" formatCode="0">
                  <c:v>100.0</c:v>
                </c:pt>
                <c:pt idx="1">
                  <c:v>102.96</c:v>
                </c:pt>
                <c:pt idx="2">
                  <c:v>105.69</c:v>
                </c:pt>
                <c:pt idx="3">
                  <c:v>110.01</c:v>
                </c:pt>
                <c:pt idx="4">
                  <c:v>110.02</c:v>
                </c:pt>
                <c:pt idx="5">
                  <c:v>113.1</c:v>
                </c:pt>
                <c:pt idx="6">
                  <c:v>117.32</c:v>
                </c:pt>
                <c:pt idx="7">
                  <c:v>120.72</c:v>
                </c:pt>
                <c:pt idx="8">
                  <c:v>122.77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Inflation!#REF!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Inflation!$B$10:$J$10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Inflation!#REF!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Inflation!$A$12</c:f>
              <c:strCache>
                <c:ptCount val="1"/>
                <c:pt idx="0">
                  <c:v>Belgique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Inflation!$B$10:$J$10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Inflation!$B$12:$J$12</c:f>
              <c:numCache>
                <c:formatCode>#,##0.00</c:formatCode>
                <c:ptCount val="9"/>
                <c:pt idx="0" formatCode="0">
                  <c:v>100.0</c:v>
                </c:pt>
                <c:pt idx="1">
                  <c:v>102.33</c:v>
                </c:pt>
                <c:pt idx="2">
                  <c:v>104.19</c:v>
                </c:pt>
                <c:pt idx="3">
                  <c:v>108.87</c:v>
                </c:pt>
                <c:pt idx="4">
                  <c:v>108.86</c:v>
                </c:pt>
                <c:pt idx="5">
                  <c:v>111.4</c:v>
                </c:pt>
                <c:pt idx="6">
                  <c:v>115.14</c:v>
                </c:pt>
                <c:pt idx="7">
                  <c:v>118.16</c:v>
                </c:pt>
                <c:pt idx="8">
                  <c:v>119.57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Inflation!$A$13</c:f>
              <c:strCache>
                <c:ptCount val="1"/>
                <c:pt idx="0">
                  <c:v>Zone euro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Inflation!$B$10:$J$10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Inflation!$B$13:$J$13</c:f>
              <c:numCache>
                <c:formatCode>#,##0.00</c:formatCode>
                <c:ptCount val="9"/>
                <c:pt idx="0" formatCode="0">
                  <c:v>100.0</c:v>
                </c:pt>
                <c:pt idx="1">
                  <c:v>102.18</c:v>
                </c:pt>
                <c:pt idx="2">
                  <c:v>104.36</c:v>
                </c:pt>
                <c:pt idx="3">
                  <c:v>107.78</c:v>
                </c:pt>
                <c:pt idx="4">
                  <c:v>108.09</c:v>
                </c:pt>
                <c:pt idx="5">
                  <c:v>109.84</c:v>
                </c:pt>
                <c:pt idx="6">
                  <c:v>112.83</c:v>
                </c:pt>
                <c:pt idx="7">
                  <c:v>115.64</c:v>
                </c:pt>
                <c:pt idx="8">
                  <c:v>117.2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Inflation!$A$14</c:f>
              <c:strCache>
                <c:ptCount val="1"/>
                <c:pt idx="0">
                  <c:v>Allemagne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Pt>
            <c:idx val="0"/>
            <c:bubble3D val="0"/>
          </c:dPt>
          <c:cat>
            <c:strRef>
              <c:f>Inflation!$B$10:$J$10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Inflation!$B$14:$J$14</c:f>
              <c:numCache>
                <c:formatCode>#,##0.0</c:formatCode>
                <c:ptCount val="9"/>
                <c:pt idx="0" formatCode="0">
                  <c:v>100.0</c:v>
                </c:pt>
                <c:pt idx="1">
                  <c:v>101.8</c:v>
                </c:pt>
                <c:pt idx="2">
                  <c:v>104.1</c:v>
                </c:pt>
                <c:pt idx="3">
                  <c:v>107.0</c:v>
                </c:pt>
                <c:pt idx="4">
                  <c:v>107.2</c:v>
                </c:pt>
                <c:pt idx="5">
                  <c:v>108.4</c:v>
                </c:pt>
                <c:pt idx="6">
                  <c:v>111.1</c:v>
                </c:pt>
                <c:pt idx="7">
                  <c:v>113.5</c:v>
                </c:pt>
                <c:pt idx="8">
                  <c:v>115.3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Inflation!$A$15</c:f>
              <c:strCache>
                <c:ptCount val="1"/>
                <c:pt idx="0">
                  <c:v>France</c:v>
                </c:pt>
              </c:strCache>
            </c:strRef>
          </c:tx>
          <c:spPr>
            <a:ln>
              <a:solidFill>
                <a:schemeClr val="accent3">
                  <a:alpha val="67000"/>
                </a:schemeClr>
              </a:solidFill>
            </a:ln>
          </c:spPr>
          <c:marker>
            <c:symbol val="none"/>
          </c:marker>
          <c:cat>
            <c:strRef>
              <c:f>Inflation!$B$10:$J$10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Inflation!$B$15:$J$15</c:f>
              <c:numCache>
                <c:formatCode>#,##0.00</c:formatCode>
                <c:ptCount val="9"/>
                <c:pt idx="0" formatCode="0">
                  <c:v>100.0</c:v>
                </c:pt>
                <c:pt idx="1">
                  <c:v>101.91</c:v>
                </c:pt>
                <c:pt idx="2">
                  <c:v>103.55</c:v>
                </c:pt>
                <c:pt idx="3">
                  <c:v>106.82</c:v>
                </c:pt>
                <c:pt idx="4">
                  <c:v>106.93</c:v>
                </c:pt>
                <c:pt idx="5">
                  <c:v>108.79</c:v>
                </c:pt>
                <c:pt idx="6">
                  <c:v>111.28</c:v>
                </c:pt>
                <c:pt idx="7">
                  <c:v>113.75</c:v>
                </c:pt>
                <c:pt idx="8">
                  <c:v>114.88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143688"/>
        <c:axId val="2125146888"/>
      </c:lineChart>
      <c:catAx>
        <c:axId val="212514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5146888"/>
        <c:crosses val="autoZero"/>
        <c:auto val="1"/>
        <c:lblAlgn val="ctr"/>
        <c:lblOffset val="100"/>
        <c:noMultiLvlLbl val="0"/>
      </c:catAx>
      <c:valAx>
        <c:axId val="2125146888"/>
        <c:scaling>
          <c:orientation val="minMax"/>
          <c:min val="100.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125143688"/>
        <c:crosses val="autoZero"/>
        <c:crossBetween val="between"/>
        <c:minorUnit val="1.0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00708839368725"/>
          <c:y val="0.84576334952682"/>
          <c:w val="0.870198114188029"/>
          <c:h val="0.12924742368693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r-FR" sz="1200" dirty="0" smtClean="0"/>
              <a:t>Evolution des CSU depuis</a:t>
            </a:r>
            <a:r>
              <a:rPr lang="fr-FR" sz="1200" baseline="0" dirty="0" smtClean="0"/>
              <a:t> 2005</a:t>
            </a:r>
            <a:endParaRPr lang="fr-FR" sz="1200" dirty="0"/>
          </a:p>
        </c:rich>
      </c:tx>
      <c:layout>
        <c:manualLayout>
          <c:xMode val="edge"/>
          <c:yMode val="edge"/>
          <c:x val="0.15039559575448"/>
          <c:y val="0.0320671440547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76186849870312"/>
          <c:y val="0.0323945487538422"/>
          <c:w val="0.864794425210854"/>
          <c:h val="0.696817777822666"/>
        </c:manualLayout>
      </c:layout>
      <c:lineChart>
        <c:grouping val="standard"/>
        <c:varyColors val="0"/>
        <c:ser>
          <c:idx val="0"/>
          <c:order val="0"/>
          <c:tx>
            <c:strRef>
              <c:f>CSU!$A$29:$B$29</c:f>
              <c:strCache>
                <c:ptCount val="1"/>
                <c:pt idx="0">
                  <c:v>Zone euro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CSU!$C$28:$L$28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CSU!$C$29:$L$29</c:f>
              <c:numCache>
                <c:formatCode>0.00</c:formatCode>
                <c:ptCount val="10"/>
                <c:pt idx="0">
                  <c:v>100.0</c:v>
                </c:pt>
                <c:pt idx="1">
                  <c:v>100.9410090264346</c:v>
                </c:pt>
                <c:pt idx="2">
                  <c:v>102.480324704195</c:v>
                </c:pt>
                <c:pt idx="3">
                  <c:v>106.3282128357474</c:v>
                </c:pt>
                <c:pt idx="4">
                  <c:v>111.1754617375413</c:v>
                </c:pt>
                <c:pt idx="5">
                  <c:v>110.5008536942354</c:v>
                </c:pt>
                <c:pt idx="6">
                  <c:v>111.1026265363398</c:v>
                </c:pt>
                <c:pt idx="7">
                  <c:v>113.1433974086826</c:v>
                </c:pt>
                <c:pt idx="8">
                  <c:v>114.716812876387</c:v>
                </c:pt>
                <c:pt idx="9">
                  <c:v>115.9720339533233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CSU!$A$30:$B$30</c:f>
              <c:strCache>
                <c:ptCount val="1"/>
                <c:pt idx="0">
                  <c:v>Belgique</c:v>
                </c:pt>
              </c:strCache>
            </c:strRef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CSU!$C$28:$L$28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CSU!$C$30:$L$30</c:f>
              <c:numCache>
                <c:formatCode>0.00</c:formatCode>
                <c:ptCount val="10"/>
                <c:pt idx="0">
                  <c:v>100.0</c:v>
                </c:pt>
                <c:pt idx="1">
                  <c:v>102.1349759955269</c:v>
                </c:pt>
                <c:pt idx="2">
                  <c:v>104.4132953014807</c:v>
                </c:pt>
                <c:pt idx="3">
                  <c:v>109.0653514678036</c:v>
                </c:pt>
                <c:pt idx="4">
                  <c:v>113.084411138028</c:v>
                </c:pt>
                <c:pt idx="5">
                  <c:v>112.5408733821811</c:v>
                </c:pt>
                <c:pt idx="6">
                  <c:v>115.7083265850074</c:v>
                </c:pt>
                <c:pt idx="7">
                  <c:v>119.8387373465007</c:v>
                </c:pt>
                <c:pt idx="8">
                  <c:v>122.2429832498576</c:v>
                </c:pt>
                <c:pt idx="9">
                  <c:v>122.1413211400009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CSU!$A$31:$B$31</c:f>
              <c:strCache>
                <c:ptCount val="1"/>
                <c:pt idx="0">
                  <c:v>Allemagne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CSU!$C$28:$L$28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CSU!$C$31:$L$31</c:f>
              <c:numCache>
                <c:formatCode>0.00</c:formatCode>
                <c:ptCount val="10"/>
                <c:pt idx="0">
                  <c:v>100.0</c:v>
                </c:pt>
                <c:pt idx="1">
                  <c:v>98.16299133560845</c:v>
                </c:pt>
                <c:pt idx="2">
                  <c:v>97.55464557702695</c:v>
                </c:pt>
                <c:pt idx="3">
                  <c:v>99.87350955888745</c:v>
                </c:pt>
                <c:pt idx="4">
                  <c:v>106.1509986111504</c:v>
                </c:pt>
                <c:pt idx="5">
                  <c:v>104.9164678322118</c:v>
                </c:pt>
                <c:pt idx="6">
                  <c:v>105.5983985390877</c:v>
                </c:pt>
                <c:pt idx="7">
                  <c:v>109.0603777978847</c:v>
                </c:pt>
                <c:pt idx="8">
                  <c:v>111.6388338682742</c:v>
                </c:pt>
                <c:pt idx="9">
                  <c:v>114.1754538676169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CSU!$A$32:$B$32</c:f>
              <c:strCache>
                <c:ptCount val="1"/>
                <c:pt idx="0">
                  <c:v>France 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CSU!$C$28:$L$28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CSU!$C$32:$L$32</c:f>
              <c:numCache>
                <c:formatCode>0.00</c:formatCode>
                <c:ptCount val="10"/>
                <c:pt idx="0">
                  <c:v>100.0</c:v>
                </c:pt>
                <c:pt idx="1">
                  <c:v>101.8842294131326</c:v>
                </c:pt>
                <c:pt idx="2">
                  <c:v>103.5067009682649</c:v>
                </c:pt>
                <c:pt idx="3">
                  <c:v>106.5008873239064</c:v>
                </c:pt>
                <c:pt idx="4">
                  <c:v>110.2384200476705</c:v>
                </c:pt>
                <c:pt idx="5">
                  <c:v>111.2233684861796</c:v>
                </c:pt>
                <c:pt idx="6">
                  <c:v>112.2051303751817</c:v>
                </c:pt>
                <c:pt idx="7">
                  <c:v>114.2086993484456</c:v>
                </c:pt>
                <c:pt idx="8">
                  <c:v>115.4932618530997</c:v>
                </c:pt>
                <c:pt idx="9">
                  <c:v>116.8228154337634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CSU!$A$33:$B$33</c:f>
              <c:strCache>
                <c:ptCount val="1"/>
                <c:pt idx="0">
                  <c:v>Luxembourg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8"/>
            <c:bubble3D val="0"/>
          </c:dPt>
          <c:cat>
            <c:numRef>
              <c:f>CSU!$C$28:$L$28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CSU!$C$33:$L$33</c:f>
              <c:numCache>
                <c:formatCode>0.00</c:formatCode>
                <c:ptCount val="10"/>
                <c:pt idx="0">
                  <c:v>100.0</c:v>
                </c:pt>
                <c:pt idx="1">
                  <c:v>103.099412272921</c:v>
                </c:pt>
                <c:pt idx="2">
                  <c:v>106.0557458292079</c:v>
                </c:pt>
                <c:pt idx="3">
                  <c:v>113.0720535413088</c:v>
                </c:pt>
                <c:pt idx="4">
                  <c:v>122.413426738852</c:v>
                </c:pt>
                <c:pt idx="5">
                  <c:v>121.0329312971562</c:v>
                </c:pt>
                <c:pt idx="6">
                  <c:v>123.9674203458708</c:v>
                </c:pt>
                <c:pt idx="7">
                  <c:v>129.1165328143509</c:v>
                </c:pt>
                <c:pt idx="8">
                  <c:v>133.7006821986073</c:v>
                </c:pt>
                <c:pt idx="9">
                  <c:v>135.3285695570391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194424"/>
        <c:axId val="2125197544"/>
      </c:lineChart>
      <c:catAx>
        <c:axId val="2125194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5197544"/>
        <c:crosses val="autoZero"/>
        <c:auto val="1"/>
        <c:lblAlgn val="ctr"/>
        <c:lblOffset val="100"/>
        <c:noMultiLvlLbl val="0"/>
      </c:catAx>
      <c:valAx>
        <c:axId val="2125197544"/>
        <c:scaling>
          <c:orientation val="minMax"/>
          <c:min val="9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125194424"/>
        <c:crosses val="autoZero"/>
        <c:crossBetween val="between"/>
        <c:majorUnit val="10.0"/>
      </c:valAx>
    </c:plotArea>
    <c:legend>
      <c:legendPos val="b"/>
      <c:layout>
        <c:manualLayout>
          <c:xMode val="edge"/>
          <c:yMode val="edge"/>
          <c:x val="0.0641199101466162"/>
          <c:y val="0.843911282584763"/>
          <c:w val="0.90067317186224"/>
          <c:h val="0.140055145387886"/>
        </c:manualLayout>
      </c:layout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r-FR" sz="1200" dirty="0" smtClean="0"/>
              <a:t>Evolution de la productivité depuis 2005</a:t>
            </a:r>
            <a:endParaRPr lang="fr-FR" sz="1200" dirty="0"/>
          </a:p>
        </c:rich>
      </c:tx>
      <c:layout>
        <c:manualLayout>
          <c:xMode val="edge"/>
          <c:yMode val="edge"/>
          <c:x val="0.194248397351561"/>
          <c:y val="0.0319669342295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10422945837559"/>
          <c:y val="0.03549281561308"/>
          <c:w val="0.890278992298347"/>
          <c:h val="0.649800629791134"/>
        </c:manualLayout>
      </c:layout>
      <c:lineChart>
        <c:grouping val="standard"/>
        <c:varyColors val="0"/>
        <c:ser>
          <c:idx val="0"/>
          <c:order val="0"/>
          <c:tx>
            <c:strRef>
              <c:f>PGF!$A$30</c:f>
              <c:strCache>
                <c:ptCount val="1"/>
                <c:pt idx="0">
                  <c:v>Zone euro </c:v>
                </c:pt>
              </c:strCache>
            </c:strRef>
          </c:tx>
          <c:marker>
            <c:symbol val="none"/>
          </c:marker>
          <c:cat>
            <c:numRef>
              <c:f>PGF!$B$29:$K$29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PGF!$B$30:$K$30</c:f>
              <c:numCache>
                <c:formatCode>0.00</c:formatCode>
                <c:ptCount val="10"/>
                <c:pt idx="0">
                  <c:v>100.0</c:v>
                </c:pt>
                <c:pt idx="1">
                  <c:v>101.348803022117</c:v>
                </c:pt>
                <c:pt idx="2">
                  <c:v>102.3267909641762</c:v>
                </c:pt>
                <c:pt idx="3">
                  <c:v>101.4563121097232</c:v>
                </c:pt>
                <c:pt idx="4">
                  <c:v>97.5601315537664</c:v>
                </c:pt>
                <c:pt idx="5">
                  <c:v>99.52803408126527</c:v>
                </c:pt>
                <c:pt idx="6">
                  <c:v>100.6761244906205</c:v>
                </c:pt>
                <c:pt idx="7">
                  <c:v>100.0711551792936</c:v>
                </c:pt>
                <c:pt idx="8">
                  <c:v>99.8456814845729</c:v>
                </c:pt>
                <c:pt idx="9">
                  <c:v>100.1954952536872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PGF!$A$31</c:f>
              <c:strCache>
                <c:ptCount val="1"/>
                <c:pt idx="0">
                  <c:v>Belgique 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numRef>
              <c:f>PGF!$B$29:$K$29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PGF!$B$31:$K$31</c:f>
              <c:numCache>
                <c:formatCode>0.00</c:formatCode>
                <c:ptCount val="10"/>
                <c:pt idx="0">
                  <c:v>100.0</c:v>
                </c:pt>
                <c:pt idx="1">
                  <c:v>101.1536901678137</c:v>
                </c:pt>
                <c:pt idx="2">
                  <c:v>102.237507411976</c:v>
                </c:pt>
                <c:pt idx="3">
                  <c:v>101.1954008695584</c:v>
                </c:pt>
                <c:pt idx="4">
                  <c:v>98.13780641572365</c:v>
                </c:pt>
                <c:pt idx="5">
                  <c:v>99.7436546183972</c:v>
                </c:pt>
                <c:pt idx="6">
                  <c:v>100.0053106514028</c:v>
                </c:pt>
                <c:pt idx="7">
                  <c:v>99.45363248745433</c:v>
                </c:pt>
                <c:pt idx="8">
                  <c:v>99.53493792905491</c:v>
                </c:pt>
                <c:pt idx="9">
                  <c:v>99.89493621833154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PGF!$A$32</c:f>
              <c:strCache>
                <c:ptCount val="1"/>
                <c:pt idx="0">
                  <c:v>Allemagne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PGF!$B$29:$K$29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PGF!$B$32:$K$32</c:f>
              <c:numCache>
                <c:formatCode>0.00</c:formatCode>
                <c:ptCount val="10"/>
                <c:pt idx="0">
                  <c:v>100.0</c:v>
                </c:pt>
                <c:pt idx="1">
                  <c:v>102.8188537622238</c:v>
                </c:pt>
                <c:pt idx="2">
                  <c:v>104.6353663178878</c:v>
                </c:pt>
                <c:pt idx="3">
                  <c:v>104.4797397675219</c:v>
                </c:pt>
                <c:pt idx="4">
                  <c:v>98.43263301055649</c:v>
                </c:pt>
                <c:pt idx="5">
                  <c:v>102.0582277726118</c:v>
                </c:pt>
                <c:pt idx="6">
                  <c:v>104.5263060792242</c:v>
                </c:pt>
                <c:pt idx="7">
                  <c:v>103.9281587273324</c:v>
                </c:pt>
                <c:pt idx="8">
                  <c:v>103.409194986448</c:v>
                </c:pt>
                <c:pt idx="9">
                  <c:v>103.9124382902757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PGF!$A$33</c:f>
              <c:strCache>
                <c:ptCount val="1"/>
                <c:pt idx="0">
                  <c:v>France 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PGF!$B$29:$K$29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PGF!$B$33:$K$33</c:f>
              <c:numCache>
                <c:formatCode>0.00</c:formatCode>
                <c:ptCount val="10"/>
                <c:pt idx="0">
                  <c:v>100.0</c:v>
                </c:pt>
                <c:pt idx="1">
                  <c:v>100.8327906012749</c:v>
                </c:pt>
                <c:pt idx="2">
                  <c:v>101.4639174943691</c:v>
                </c:pt>
                <c:pt idx="3">
                  <c:v>100.5205383259133</c:v>
                </c:pt>
                <c:pt idx="4">
                  <c:v>97.8389636836772</c:v>
                </c:pt>
                <c:pt idx="5">
                  <c:v>99.35401282656078</c:v>
                </c:pt>
                <c:pt idx="6">
                  <c:v>100.5502198404752</c:v>
                </c:pt>
                <c:pt idx="7">
                  <c:v>100.4151701166283</c:v>
                </c:pt>
                <c:pt idx="8">
                  <c:v>100.3360989274583</c:v>
                </c:pt>
                <c:pt idx="9">
                  <c:v>100.1763991749671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PGF!$A$34</c:f>
              <c:strCache>
                <c:ptCount val="1"/>
                <c:pt idx="0">
                  <c:v>Luxembourg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PGF!$B$29:$K$29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PGF!$B$34:$K$34</c:f>
              <c:numCache>
                <c:formatCode>0.00</c:formatCode>
                <c:ptCount val="10"/>
                <c:pt idx="0">
                  <c:v>100.0</c:v>
                </c:pt>
                <c:pt idx="1">
                  <c:v>101.3254833650009</c:v>
                </c:pt>
                <c:pt idx="2">
                  <c:v>103.694109627831</c:v>
                </c:pt>
                <c:pt idx="3">
                  <c:v>99.72923155793703</c:v>
                </c:pt>
                <c:pt idx="4">
                  <c:v>92.75840338228898</c:v>
                </c:pt>
                <c:pt idx="5">
                  <c:v>95.52131402374935</c:v>
                </c:pt>
                <c:pt idx="6">
                  <c:v>94.99518205297865</c:v>
                </c:pt>
                <c:pt idx="7">
                  <c:v>92.17027607276866</c:v>
                </c:pt>
                <c:pt idx="8">
                  <c:v>91.94232716118637</c:v>
                </c:pt>
                <c:pt idx="9">
                  <c:v>92.59474375381134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244568"/>
        <c:axId val="2125247704"/>
      </c:lineChart>
      <c:catAx>
        <c:axId val="2125244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5247704"/>
        <c:crosses val="autoZero"/>
        <c:auto val="1"/>
        <c:lblAlgn val="ctr"/>
        <c:lblOffset val="100"/>
        <c:noMultiLvlLbl val="0"/>
      </c:catAx>
      <c:valAx>
        <c:axId val="2125247704"/>
        <c:scaling>
          <c:orientation val="minMax"/>
          <c:min val="9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125244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4510073929407"/>
          <c:y val="0.834714601603406"/>
          <c:w val="0.856196046443183"/>
          <c:h val="0.118786801466504"/>
        </c:manualLayout>
      </c:layout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C9926-32E7-2647-A94E-C9AAD83D68B0}" type="doc">
      <dgm:prSet loTypeId="urn:microsoft.com/office/officeart/2005/8/layout/arrow6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57E9621-EE0C-FE4C-81AB-F8B064326DED}">
      <dgm:prSet phldrT="[Texte]"/>
      <dgm:spPr/>
      <dgm:t>
        <a:bodyPr/>
        <a:lstStyle/>
        <a:p>
          <a:r>
            <a:rPr lang="fr-FR" dirty="0" smtClean="0"/>
            <a:t>Des risques	</a:t>
          </a:r>
        </a:p>
      </dgm:t>
    </dgm:pt>
    <dgm:pt modelId="{6BAC995C-D3FD-F741-94C0-117DA7EB746D}" type="parTrans" cxnId="{5C1A9B53-A541-6549-99D4-1A7C18D0E1A1}">
      <dgm:prSet/>
      <dgm:spPr/>
      <dgm:t>
        <a:bodyPr/>
        <a:lstStyle/>
        <a:p>
          <a:endParaRPr lang="fr-FR"/>
        </a:p>
      </dgm:t>
    </dgm:pt>
    <dgm:pt modelId="{B40A4F32-B6E8-E048-BCEB-87A8266335A0}" type="sibTrans" cxnId="{5C1A9B53-A541-6549-99D4-1A7C18D0E1A1}">
      <dgm:prSet/>
      <dgm:spPr/>
      <dgm:t>
        <a:bodyPr/>
        <a:lstStyle/>
        <a:p>
          <a:endParaRPr lang="fr-FR"/>
        </a:p>
      </dgm:t>
    </dgm:pt>
    <dgm:pt modelId="{F6C3DB7A-DB8F-194F-9659-94045C99E9A9}">
      <dgm:prSet phldrT="[Texte]"/>
      <dgm:spPr/>
      <dgm:t>
        <a:bodyPr/>
        <a:lstStyle/>
        <a:p>
          <a:r>
            <a:rPr lang="fr-FR" dirty="0" smtClean="0"/>
            <a:t>Des défis</a:t>
          </a:r>
          <a:endParaRPr lang="fr-FR" dirty="0"/>
        </a:p>
      </dgm:t>
    </dgm:pt>
    <dgm:pt modelId="{22CD6958-E4C1-FE4C-8FA0-BED9803D3EF6}" type="parTrans" cxnId="{8712BC81-BBD5-DE49-9614-0BD18ADF045D}">
      <dgm:prSet/>
      <dgm:spPr/>
      <dgm:t>
        <a:bodyPr/>
        <a:lstStyle/>
        <a:p>
          <a:endParaRPr lang="fr-FR"/>
        </a:p>
      </dgm:t>
    </dgm:pt>
    <dgm:pt modelId="{70D89BA1-9318-7948-B4E8-92180FA57549}" type="sibTrans" cxnId="{8712BC81-BBD5-DE49-9614-0BD18ADF045D}">
      <dgm:prSet/>
      <dgm:spPr/>
      <dgm:t>
        <a:bodyPr/>
        <a:lstStyle/>
        <a:p>
          <a:endParaRPr lang="fr-FR"/>
        </a:p>
      </dgm:t>
    </dgm:pt>
    <dgm:pt modelId="{16FA8430-5641-384B-8493-A87E4C4601D8}" type="pres">
      <dgm:prSet presAssocID="{3F0C9926-32E7-2647-A94E-C9AAD83D68B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897070C-50E7-364D-8C97-4660EFB46652}" type="pres">
      <dgm:prSet presAssocID="{3F0C9926-32E7-2647-A94E-C9AAD83D68B0}" presName="ribbon" presStyleLbl="node1" presStyleIdx="0" presStyleCnt="1" custScaleX="228448" custLinFactNeighborX="-779" custLinFactNeighborY="-14508"/>
      <dgm:spPr/>
      <dgm:t>
        <a:bodyPr/>
        <a:lstStyle/>
        <a:p>
          <a:endParaRPr lang="fr-FR"/>
        </a:p>
      </dgm:t>
    </dgm:pt>
    <dgm:pt modelId="{A025FA26-065D-114D-95B4-3BC0AF8CB539}" type="pres">
      <dgm:prSet presAssocID="{3F0C9926-32E7-2647-A94E-C9AAD83D68B0}" presName="leftArrowText" presStyleLbl="node1" presStyleIdx="0" presStyleCnt="1" custScaleX="195113" custLinFactNeighborX="-45690" custLinFactNeighborY="-188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066C7A-3479-A542-8E23-AFFBAF877A87}" type="pres">
      <dgm:prSet presAssocID="{3F0C9926-32E7-2647-A94E-C9AAD83D68B0}" presName="rightArrowText" presStyleLbl="node1" presStyleIdx="0" presStyleCnt="1" custLinFactNeighborX="39057" custLinFactNeighborY="-157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1A9B53-A541-6549-99D4-1A7C18D0E1A1}" srcId="{3F0C9926-32E7-2647-A94E-C9AAD83D68B0}" destId="{C57E9621-EE0C-FE4C-81AB-F8B064326DED}" srcOrd="0" destOrd="0" parTransId="{6BAC995C-D3FD-F741-94C0-117DA7EB746D}" sibTransId="{B40A4F32-B6E8-E048-BCEB-87A8266335A0}"/>
    <dgm:cxn modelId="{8891BCFB-8820-144B-AD8D-4771A4C9393C}" type="presOf" srcId="{3F0C9926-32E7-2647-A94E-C9AAD83D68B0}" destId="{16FA8430-5641-384B-8493-A87E4C4601D8}" srcOrd="0" destOrd="0" presId="urn:microsoft.com/office/officeart/2005/8/layout/arrow6"/>
    <dgm:cxn modelId="{8712BC81-BBD5-DE49-9614-0BD18ADF045D}" srcId="{3F0C9926-32E7-2647-A94E-C9AAD83D68B0}" destId="{F6C3DB7A-DB8F-194F-9659-94045C99E9A9}" srcOrd="1" destOrd="0" parTransId="{22CD6958-E4C1-FE4C-8FA0-BED9803D3EF6}" sibTransId="{70D89BA1-9318-7948-B4E8-92180FA57549}"/>
    <dgm:cxn modelId="{697F0820-5837-0148-942E-2B4CE6B6D0E2}" type="presOf" srcId="{F6C3DB7A-DB8F-194F-9659-94045C99E9A9}" destId="{70066C7A-3479-A542-8E23-AFFBAF877A87}" srcOrd="0" destOrd="0" presId="urn:microsoft.com/office/officeart/2005/8/layout/arrow6"/>
    <dgm:cxn modelId="{8CA23A0F-6A87-B946-B230-9179FC2624FB}" type="presOf" srcId="{C57E9621-EE0C-FE4C-81AB-F8B064326DED}" destId="{A025FA26-065D-114D-95B4-3BC0AF8CB539}" srcOrd="0" destOrd="0" presId="urn:microsoft.com/office/officeart/2005/8/layout/arrow6"/>
    <dgm:cxn modelId="{343FF3CF-765A-364F-AF11-23D284704FDA}" type="presParOf" srcId="{16FA8430-5641-384B-8493-A87E4C4601D8}" destId="{E897070C-50E7-364D-8C97-4660EFB46652}" srcOrd="0" destOrd="0" presId="urn:microsoft.com/office/officeart/2005/8/layout/arrow6"/>
    <dgm:cxn modelId="{12E33B78-53B4-FA43-9A54-CEE6E4E04BE4}" type="presParOf" srcId="{16FA8430-5641-384B-8493-A87E4C4601D8}" destId="{A025FA26-065D-114D-95B4-3BC0AF8CB539}" srcOrd="1" destOrd="0" presId="urn:microsoft.com/office/officeart/2005/8/layout/arrow6"/>
    <dgm:cxn modelId="{30565326-121E-F842-9E5D-F2495B2919F9}" type="presParOf" srcId="{16FA8430-5641-384B-8493-A87E4C4601D8}" destId="{70066C7A-3479-A542-8E23-AFFBAF877A8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7070C-50E7-364D-8C97-4660EFB46652}">
      <dsp:nvSpPr>
        <dsp:cNvPr id="0" name=""/>
        <dsp:cNvSpPr/>
      </dsp:nvSpPr>
      <dsp:spPr>
        <a:xfrm>
          <a:off x="1045249" y="0"/>
          <a:ext cx="6991285" cy="1224136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25FA26-065D-114D-95B4-3BC0AF8CB539}">
      <dsp:nvSpPr>
        <dsp:cNvPr id="0" name=""/>
        <dsp:cNvSpPr/>
      </dsp:nvSpPr>
      <dsp:spPr>
        <a:xfrm>
          <a:off x="2460095" y="202899"/>
          <a:ext cx="1970469" cy="59982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Des risques	</a:t>
          </a:r>
        </a:p>
      </dsp:txBody>
      <dsp:txXfrm>
        <a:off x="2460095" y="202899"/>
        <a:ext cx="1970469" cy="599826"/>
      </dsp:txXfrm>
    </dsp:sp>
    <dsp:sp modelId="{70066C7A-3479-A542-8E23-AFFBAF877A87}">
      <dsp:nvSpPr>
        <dsp:cNvPr id="0" name=""/>
        <dsp:cNvSpPr/>
      </dsp:nvSpPr>
      <dsp:spPr>
        <a:xfrm>
          <a:off x="5030890" y="400650"/>
          <a:ext cx="1193532" cy="599826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Des défis</a:t>
          </a:r>
          <a:endParaRPr lang="fr-FR" sz="2200" kern="1200" dirty="0"/>
        </a:p>
      </dsp:txBody>
      <dsp:txXfrm>
        <a:off x="5030890" y="400650"/>
        <a:ext cx="1193532" cy="599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0.92188</cdr:x>
      <cdr:y>0.34806</cdr:y>
    </cdr:from>
    <cdr:to>
      <cdr:x>0.92188</cdr:x>
      <cdr:y>0.46408</cdr:y>
    </cdr:to>
    <cdr:cxnSp macro="">
      <cdr:nvCxnSpPr>
        <cdr:cNvPr id="3" name="Connecteur droit avec flèche 2"/>
        <cdr:cNvCxnSpPr/>
      </cdr:nvCxnSpPr>
      <cdr:spPr bwMode="auto">
        <a:xfrm xmlns:a="http://schemas.openxmlformats.org/drawingml/2006/main">
          <a:off x="4248472" y="1080120"/>
          <a:ext cx="0" cy="36004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00468C"/>
        </a:solidFill>
        <a:ln xmlns:a="http://schemas.openxmlformats.org/drawingml/2006/main" w="9525" cap="flat" cmpd="sng" algn="ctr">
          <a:solidFill>
            <a:srgbClr val="00468C"/>
          </a:solidFill>
          <a:prstDash val="solid"/>
          <a:round/>
          <a:headEnd type="arrow"/>
          <a:tailEnd type="arrow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53882" dir="2700000" algn="ctr" rotWithShape="0">
                  <a:srgbClr val="C0C0C0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5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2913" y="0"/>
            <a:ext cx="4225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970DD126-36A8-8346-8008-70ECAEFFF44A}" type="datetimeFigureOut">
              <a:rPr lang="fr-FR"/>
              <a:pPr/>
              <a:t>23/01/2015</a:t>
            </a:fld>
            <a:endParaRPr lang="fr-FR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1925"/>
            <a:ext cx="4225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2913" y="6511925"/>
            <a:ext cx="4225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4D397E00-4501-FA44-B025-2FC75B481B4B}" type="slidenum">
              <a:rPr lang="fr-FR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60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5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22913" y="0"/>
            <a:ext cx="4225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A86B14A3-FAC3-4943-A055-E30A8C27E481}" type="datetimeFigureOut">
              <a:rPr lang="fr-FR"/>
              <a:pPr/>
              <a:t>23/01/2015</a:t>
            </a:fld>
            <a:endParaRPr lang="fr-FR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17838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3257550"/>
            <a:ext cx="780097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1925"/>
            <a:ext cx="4225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724400" y="6554788"/>
            <a:ext cx="3810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F886B769-9ADB-B24A-8D1B-9FDC9557302C}" type="slidenum">
              <a:rPr lang="fr-FR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04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03B18-0DAC-314B-9AE0-B6273EE5DCE4}" type="slidenum">
              <a:rPr lang="fr-FR"/>
              <a:pPr/>
              <a:t>1</a:t>
            </a:fld>
            <a:endParaRPr lang="fr-F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Sources: Bcl</a:t>
            </a:r>
            <a:r>
              <a:rPr lang="fr-FR" smtClean="0"/>
              <a:t>, Statec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6B769-9ADB-B24A-8D1B-9FDC9557302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06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</a:t>
            </a:r>
            <a:r>
              <a:rPr lang="fr-FR" baseline="0" dirty="0" smtClean="0"/>
              <a:t> Statec pour déficit et dette publique; Trésorerie de l’Etat pour les participations (annexe 1 ; à compléter si besoin avec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de P. Gramegna sur évolution dette (cfr. annexe 2))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6B769-9ADB-B24A-8D1B-9FDC9557302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19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</a:t>
            </a:r>
            <a:r>
              <a:rPr lang="fr-FR" baseline="0" dirty="0" smtClean="0"/>
              <a:t> : Projet de budget 2015 et avis cc (p.95 ; cfr. Annexe 3)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6B769-9ADB-B24A-8D1B-9FDC9557302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63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 Projet de budget 2015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6B769-9ADB-B24A-8D1B-9FDC9557302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63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</a:t>
            </a:r>
            <a:r>
              <a:rPr lang="fr-FR" baseline="0" dirty="0" smtClean="0"/>
              <a:t> : OCDE et Robert Kieffer pour les projections de la réserve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6B769-9ADB-B24A-8D1B-9FDC9557302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684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</a:t>
            </a:r>
            <a:r>
              <a:rPr lang="fr-FR" baseline="0" dirty="0" smtClean="0"/>
              <a:t> : OCDE et Robert Kieffer pour les projections de la réserve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6B769-9ADB-B24A-8D1B-9FDC9557302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684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</a:t>
            </a:r>
            <a:r>
              <a:rPr lang="fr-FR" baseline="0" dirty="0" smtClean="0"/>
              <a:t> : Eurostat et AMECO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6B769-9ADB-B24A-8D1B-9FDC9557302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12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2" name="Picture 1046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55626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1043" descr="foo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5813"/>
            <a:ext cx="99060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036"/>
          <p:cNvSpPr>
            <a:spLocks noChangeArrowheads="1"/>
          </p:cNvSpPr>
          <p:nvPr/>
        </p:nvSpPr>
        <p:spPr bwMode="auto">
          <a:xfrm rot="5608">
            <a:off x="304800" y="6067425"/>
            <a:ext cx="76073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buClr>
                <a:schemeClr val="bg2"/>
              </a:buClr>
            </a:pPr>
            <a:r>
              <a:rPr lang="fr-FR" sz="900" b="1" dirty="0"/>
              <a:t>Union des Entreprises Luxembourgeoises – UEL</a:t>
            </a:r>
            <a:endParaRPr lang="fr-CH" sz="900" b="1"/>
          </a:p>
          <a:p>
            <a:pPr>
              <a:buClr>
                <a:schemeClr val="bg2"/>
              </a:buClr>
            </a:pPr>
            <a:r>
              <a:rPr lang="fr-FR" sz="900" dirty="0"/>
              <a:t>7, rue Alcide de Gasperi Luxembourg-Kirchberg</a:t>
            </a:r>
          </a:p>
          <a:p>
            <a:pPr>
              <a:buClr>
                <a:schemeClr val="bg2"/>
              </a:buClr>
            </a:pPr>
            <a:r>
              <a:rPr lang="fr-FR" sz="900" dirty="0"/>
              <a:t>Boîte postale 3024 </a:t>
            </a:r>
            <a:r>
              <a:rPr lang="fr-CH" sz="900"/>
              <a:t> </a:t>
            </a:r>
            <a:r>
              <a:rPr lang="fr-FR" sz="900" dirty="0"/>
              <a:t>L-1030 Luxembourg</a:t>
            </a:r>
          </a:p>
          <a:p>
            <a:pPr>
              <a:buClr>
                <a:schemeClr val="bg2"/>
              </a:buClr>
            </a:pPr>
            <a:endParaRPr lang="fr-FR" sz="900" dirty="0"/>
          </a:p>
        </p:txBody>
      </p:sp>
      <p:sp>
        <p:nvSpPr>
          <p:cNvPr id="20493" name="Rectangle 1037"/>
          <p:cNvSpPr>
            <a:spLocks noChangeArrowheads="1"/>
          </p:cNvSpPr>
          <p:nvPr/>
        </p:nvSpPr>
        <p:spPr bwMode="auto">
          <a:xfrm>
            <a:off x="7113588" y="6629400"/>
            <a:ext cx="25923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/>
            <a:r>
              <a:rPr lang="en-US" sz="700" dirty="0">
                <a:solidFill>
                  <a:srgbClr val="000066"/>
                </a:solidFill>
              </a:rPr>
              <a:t>UEL Copyright 2005. All rights reserved.</a:t>
            </a:r>
          </a:p>
        </p:txBody>
      </p:sp>
      <p:sp>
        <p:nvSpPr>
          <p:cNvPr id="20494" name="Rectangle 1038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2667000"/>
            <a:ext cx="7086600" cy="762000"/>
          </a:xfrm>
        </p:spPr>
        <p:txBody>
          <a:bodyPr/>
          <a:lstStyle>
            <a:lvl1pPr algn="r">
              <a:lnSpc>
                <a:spcPct val="80000"/>
              </a:lnSpc>
              <a:defRPr sz="4000" b="1"/>
            </a:lvl1pPr>
          </a:lstStyle>
          <a:p>
            <a:pPr lvl="0"/>
            <a:r>
              <a:rPr lang="fr-CH" noProof="0" smtClean="0"/>
              <a:t>Cliquez et modifiez le titre</a:t>
            </a:r>
            <a:endParaRPr lang="en-US" noProof="0" smtClean="0"/>
          </a:p>
        </p:txBody>
      </p:sp>
      <p:sp>
        <p:nvSpPr>
          <p:cNvPr id="20495" name="Rectangle 103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3505200"/>
            <a:ext cx="7086600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40" tIns="45720" rIns="91440" bIns="45720"/>
          <a:lstStyle>
            <a:lvl1pPr marL="0" indent="0" algn="r">
              <a:lnSpc>
                <a:spcPct val="80000"/>
              </a:lnSpc>
              <a:buFont typeface="Wingdings" charset="0"/>
              <a:buNone/>
              <a:defRPr b="0"/>
            </a:lvl1pPr>
          </a:lstStyle>
          <a:p>
            <a:pPr lvl="0"/>
            <a:r>
              <a:rPr lang="fr-CH" noProof="0" smtClean="0"/>
              <a:t>Cliquez pour modifier le style des sous-titres du masque</a:t>
            </a:r>
            <a:endParaRPr lang="en-US" noProof="0" smtClean="0"/>
          </a:p>
        </p:txBody>
      </p:sp>
      <p:sp>
        <p:nvSpPr>
          <p:cNvPr id="20496" name="AutoShape 1040"/>
          <p:cNvSpPr>
            <a:spLocks noChangeArrowheads="1"/>
          </p:cNvSpPr>
          <p:nvPr/>
        </p:nvSpPr>
        <p:spPr bwMode="auto">
          <a:xfrm>
            <a:off x="6176963" y="1773238"/>
            <a:ext cx="1439862" cy="15113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46038" rIns="92075" bIns="46038" anchor="ctr">
            <a:spAutoFit/>
          </a:bodyPr>
          <a:lstStyle/>
          <a:p>
            <a:endParaRPr lang="fr-FR" dirty="0"/>
          </a:p>
        </p:txBody>
      </p:sp>
      <p:pic>
        <p:nvPicPr>
          <p:cNvPr id="20501" name="Picture 104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447800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3" name="Rectangle 104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24472A1-54B8-9E44-8E20-48E1A131CBE1}" type="datetime1">
              <a:rPr lang="fr-FR"/>
              <a:pPr/>
              <a:t>23/01/2015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988A49-F8CA-884C-9B3B-EE5032382F37}" type="datetime1">
              <a:rPr lang="fr-FR"/>
              <a:pPr/>
              <a:t>23/01/2015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25586"/>
      </p:ext>
    </p:extLst>
  </p:cSld>
  <p:clrMapOvr>
    <a:masterClrMapping/>
  </p:clrMapOvr>
  <p:transition xmlns:p14="http://schemas.microsoft.com/office/powerpoint/2010/main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0425" y="76200"/>
            <a:ext cx="2098675" cy="5867400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6143625" cy="5867400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78F5F-C07F-3242-BC72-F4FBB01AD004}" type="datetime1">
              <a:rPr lang="fr-FR"/>
              <a:pPr/>
              <a:t>23/01/2015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7877"/>
      </p:ext>
    </p:extLst>
  </p:cSld>
  <p:clrMapOvr>
    <a:masterClrMapping/>
  </p:clrMapOvr>
  <p:transition xmlns:p14="http://schemas.microsoft.com/office/powerpoint/2010/main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09790-4CD3-A34B-9E00-B30FFA7AE751}" type="datetime1">
              <a:rPr lang="fr-FR"/>
              <a:pPr/>
              <a:t>23/01/2015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55260"/>
      </p:ext>
    </p:extLst>
  </p:cSld>
  <p:clrMapOvr>
    <a:masterClrMapping/>
  </p:clrMapOvr>
  <p:transition xmlns:p14="http://schemas.microsoft.com/office/powerpoint/2010/main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A56F8-650C-6B41-9CD5-E9BF9566C3B1}" type="datetime1">
              <a:rPr lang="fr-FR"/>
              <a:pPr/>
              <a:t>23/01/2015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20870"/>
      </p:ext>
    </p:extLst>
  </p:cSld>
  <p:clrMapOvr>
    <a:masterClrMapping/>
  </p:clrMapOvr>
  <p:transition xmlns:p14="http://schemas.microsoft.com/office/powerpoint/2010/main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311275"/>
            <a:ext cx="4114800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81600" y="1311275"/>
            <a:ext cx="4114800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A90003-F85A-264B-9C57-26B1394C5FDA}" type="datetime1">
              <a:rPr lang="fr-FR"/>
              <a:pPr/>
              <a:t>23/01/2015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47182"/>
      </p:ext>
    </p:extLst>
  </p:cSld>
  <p:clrMapOvr>
    <a:masterClrMapping/>
  </p:clrMapOvr>
  <p:transition xmlns:p14="http://schemas.microsoft.com/office/powerpoint/2010/main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16951-0344-044A-843E-E360F3D1398A}" type="datetime1">
              <a:rPr lang="fr-FR"/>
              <a:pPr/>
              <a:t>23/01/2015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21653"/>
      </p:ext>
    </p:extLst>
  </p:cSld>
  <p:clrMapOvr>
    <a:masterClrMapping/>
  </p:clrMapOvr>
  <p:transition xmlns:p14="http://schemas.microsoft.com/office/powerpoint/2010/main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59FEC-72D7-7E4A-9B30-58A246B413EA}" type="datetime1">
              <a:rPr lang="fr-FR"/>
              <a:pPr/>
              <a:t>23/01/2015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46799"/>
      </p:ext>
    </p:extLst>
  </p:cSld>
  <p:clrMapOvr>
    <a:masterClrMapping/>
  </p:clrMapOvr>
  <p:transition xmlns:p14="http://schemas.microsoft.com/office/powerpoint/2010/main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1F587-B385-0843-808D-4A4AD25BDB83}" type="datetime1">
              <a:rPr lang="fr-FR"/>
              <a:pPr/>
              <a:t>23/01/2015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00876"/>
      </p:ext>
    </p:extLst>
  </p:cSld>
  <p:clrMapOvr>
    <a:masterClrMapping/>
  </p:clrMapOvr>
  <p:transition xmlns:p14="http://schemas.microsoft.com/office/powerpoint/2010/main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FE93C-345E-8B48-BD6A-33D197BE5832}" type="datetime1">
              <a:rPr lang="fr-FR"/>
              <a:pPr/>
              <a:t>23/01/2015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95500"/>
      </p:ext>
    </p:extLst>
  </p:cSld>
  <p:clrMapOvr>
    <a:masterClrMapping/>
  </p:clrMapOvr>
  <p:transition xmlns:p14="http://schemas.microsoft.com/office/powerpoint/2010/main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CE1B75-3081-5840-A0A5-64725E7CDCA0}" type="datetime1">
              <a:rPr lang="fr-FR"/>
              <a:pPr/>
              <a:t>23/01/2015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39456"/>
      </p:ext>
    </p:extLst>
  </p:cSld>
  <p:clrMapOvr>
    <a:masterClrMapping/>
  </p:clrMapOvr>
  <p:transition xmlns:p14="http://schemas.microsoft.com/office/powerpoint/2010/main">
    <p:blinds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1" name="Picture 25" descr="bg1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55626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22" descr="foot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5813"/>
            <a:ext cx="9906000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3513"/>
            <a:ext cx="1143000" cy="9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11275"/>
            <a:ext cx="8382000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First Level : Title</a:t>
            </a:r>
          </a:p>
          <a:p>
            <a:pPr lvl="1"/>
            <a:r>
              <a:rPr lang="fr-FR"/>
              <a:t>Second Level : Sub-Title</a:t>
            </a:r>
          </a:p>
          <a:p>
            <a:pPr lvl="2"/>
            <a:r>
              <a:rPr lang="fr-FR"/>
              <a:t>Third Level : Texte</a:t>
            </a:r>
          </a:p>
          <a:p>
            <a:pPr lvl="3"/>
            <a:r>
              <a:rPr lang="fr-FR"/>
              <a:t>Fourth : Texte</a:t>
            </a:r>
          </a:p>
          <a:p>
            <a:pPr lvl="2"/>
            <a:endParaRPr lang="fr-FR"/>
          </a:p>
          <a:p>
            <a:pPr lvl="2"/>
            <a:endParaRPr lang="fr-FR"/>
          </a:p>
          <a:p>
            <a:pPr lvl="0"/>
            <a:endParaRPr lang="fr-FR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7113588" y="6629400"/>
            <a:ext cx="25923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/>
            <a:r>
              <a:rPr lang="en-US" sz="700" dirty="0">
                <a:solidFill>
                  <a:srgbClr val="000066"/>
                </a:solidFill>
              </a:rPr>
              <a:t>UEL Copyright 2005. All rights reserved.</a:t>
            </a:r>
          </a:p>
        </p:txBody>
      </p:sp>
      <p:sp>
        <p:nvSpPr>
          <p:cNvPr id="1947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6200"/>
            <a:ext cx="76327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3581400" y="6621463"/>
            <a:ext cx="27733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13648" tIns="56825" rIns="113648" bIns="56825">
            <a:spAutoFit/>
          </a:bodyPr>
          <a:lstStyle/>
          <a:p>
            <a:pPr algn="ctr" defTabSz="1130300"/>
            <a:fld id="{64596DC9-1FF2-2442-8AA8-A7FAC68CAF5D}" type="slidenum">
              <a:rPr lang="fr-FR" sz="800">
                <a:solidFill>
                  <a:srgbClr val="135192"/>
                </a:solidFill>
              </a:rPr>
              <a:pPr algn="ctr" defTabSz="1130300"/>
              <a:t>‹#›</a:t>
            </a:fld>
            <a:endParaRPr lang="fr-FR" sz="800" dirty="0">
              <a:solidFill>
                <a:srgbClr val="135192"/>
              </a:solidFill>
            </a:endParaRPr>
          </a:p>
        </p:txBody>
      </p:sp>
      <p:sp>
        <p:nvSpPr>
          <p:cNvPr id="194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7381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66"/>
                </a:solidFill>
              </a:defRPr>
            </a:lvl1pPr>
          </a:lstStyle>
          <a:p>
            <a:fld id="{22EBBF7F-33E7-F346-99AC-039F422AE48D}" type="datetime1">
              <a:rPr lang="fr-FR"/>
              <a:pPr/>
              <a:t>23/01/2015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46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468C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468C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468C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468C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468C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468C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468C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468C"/>
          </a:solidFill>
          <a:latin typeface="Arial" charset="0"/>
          <a:ea typeface="ＭＳ Ｐゴシック" charset="0"/>
        </a:defRPr>
      </a:lvl9pPr>
    </p:titleStyle>
    <p:bodyStyle>
      <a:lvl1pPr marL="285750" indent="-285750" algn="l" rtl="0" eaLnBrk="1" fontAlgn="base" hangingPunct="1">
        <a:spcBef>
          <a:spcPct val="90000"/>
        </a:spcBef>
        <a:spcAft>
          <a:spcPct val="0"/>
        </a:spcAft>
        <a:buClr>
          <a:schemeClr val="bg2"/>
        </a:buClr>
        <a:buFont typeface="Wingdings" charset="0"/>
        <a:buBlip>
          <a:blip r:embed="rId16"/>
        </a:buBlip>
        <a:defRPr sz="2800" b="1">
          <a:solidFill>
            <a:srgbClr val="00468C"/>
          </a:solidFill>
          <a:latin typeface="+mn-lt"/>
          <a:ea typeface="+mn-ea"/>
          <a:cs typeface="+mn-cs"/>
        </a:defRPr>
      </a:lvl1pPr>
      <a:lvl2pPr marL="577850" indent="-177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5000"/>
        <a:buBlip>
          <a:blip r:embed="rId17"/>
        </a:buBlip>
        <a:defRPr sz="2400">
          <a:solidFill>
            <a:srgbClr val="00468C"/>
          </a:solidFill>
          <a:latin typeface="+mn-lt"/>
          <a:ea typeface="+mn-ea"/>
        </a:defRPr>
      </a:lvl2pPr>
      <a:lvl3pPr marL="1076325" indent="-182563" algn="just" rtl="0" eaLnBrk="1" fontAlgn="base" hangingPunct="1">
        <a:spcBef>
          <a:spcPct val="20000"/>
        </a:spcBef>
        <a:spcAft>
          <a:spcPct val="0"/>
        </a:spcAft>
        <a:buClr>
          <a:srgbClr val="00468C"/>
        </a:buClr>
        <a:buSzPct val="45000"/>
        <a:buFont typeface="Wingdings" charset="0"/>
        <a:buChar char="Ø"/>
        <a:defRPr sz="2000">
          <a:solidFill>
            <a:srgbClr val="00468C"/>
          </a:solidFill>
          <a:latin typeface="+mn-lt"/>
          <a:ea typeface="+mn-ea"/>
        </a:defRPr>
      </a:lvl3pPr>
      <a:lvl4pPr marL="1435100" indent="-1793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1400">
          <a:solidFill>
            <a:srgbClr val="00468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600">
          <a:solidFill>
            <a:srgbClr val="00468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600">
          <a:solidFill>
            <a:srgbClr val="00468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600">
          <a:solidFill>
            <a:srgbClr val="00468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600">
          <a:solidFill>
            <a:srgbClr val="00468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600">
          <a:solidFill>
            <a:srgbClr val="00468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get.public.lu/%23!/zukunftspak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906000" cy="3816424"/>
          </a:xfrm>
          <a:prstGeom prst="rect">
            <a:avLst/>
          </a:prstGeom>
        </p:spPr>
      </p:pic>
      <p:sp>
        <p:nvSpPr>
          <p:cNvPr id="4" name="Rectangle 104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67C73BD9-4CE0-9242-9221-D73AE9262654}" type="datetime1">
              <a:rPr lang="fr-FR"/>
              <a:pPr/>
              <a:t>23/01/2015</a:t>
            </a:fld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0512" y="2852936"/>
            <a:ext cx="9073306" cy="2202855"/>
          </a:xfrm>
          <a:solidFill>
            <a:srgbClr val="B2B2B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>
              <a:spcBef>
                <a:spcPts val="0"/>
              </a:spcBef>
            </a:pPr>
            <a:r>
              <a:rPr lang="fr-FR" sz="2800" dirty="0" smtClean="0">
                <a:solidFill>
                  <a:srgbClr val="66FFFF"/>
                </a:solidFill>
              </a:rPr>
              <a:t>Matinée d’Études </a:t>
            </a:r>
            <a:r>
              <a:rPr lang="fr-FR" sz="2800" dirty="0" err="1" smtClean="0">
                <a:solidFill>
                  <a:srgbClr val="66FFFF"/>
                </a:solidFill>
              </a:rPr>
              <a:t>InterLycées</a:t>
            </a:r>
            <a:r>
              <a:rPr lang="fr-FR" sz="2800" dirty="0" smtClean="0">
                <a:solidFill>
                  <a:srgbClr val="66FFFF"/>
                </a:solidFill>
              </a:rPr>
              <a:t/>
            </a:r>
            <a:br>
              <a:rPr lang="fr-FR" sz="2800" dirty="0" smtClean="0">
                <a:solidFill>
                  <a:srgbClr val="66FFFF"/>
                </a:solidFill>
              </a:rPr>
            </a:br>
            <a:r>
              <a:rPr lang="fr-FR" sz="2800" dirty="0" smtClean="0">
                <a:solidFill>
                  <a:srgbClr val="66FFFF"/>
                </a:solidFill>
              </a:rPr>
              <a:t>Quels sont les défis économiques du Luxembourg?</a:t>
            </a:r>
            <a:br>
              <a:rPr lang="fr-FR" sz="2800" dirty="0" smtClean="0">
                <a:solidFill>
                  <a:srgbClr val="66FFFF"/>
                </a:solidFill>
              </a:rPr>
            </a:br>
            <a:r>
              <a:rPr lang="fr-FR" sz="3200" b="0" dirty="0" smtClean="0">
                <a:solidFill>
                  <a:srgbClr val="66FFFF"/>
                </a:solidFill>
              </a:rPr>
              <a:t/>
            </a:r>
            <a:br>
              <a:rPr lang="fr-FR" sz="3200" b="0" dirty="0" smtClean="0">
                <a:solidFill>
                  <a:srgbClr val="66FFFF"/>
                </a:solidFill>
              </a:rPr>
            </a:br>
            <a:r>
              <a:rPr lang="fr-FR" sz="2800" dirty="0">
                <a:solidFill>
                  <a:srgbClr val="000000"/>
                </a:solidFill>
              </a:rPr>
              <a:t>Jean-Jacques Rommes</a:t>
            </a:r>
            <a:r>
              <a:rPr lang="fr-FR" sz="2400" b="0" dirty="0">
                <a:solidFill>
                  <a:srgbClr val="000000"/>
                </a:solidFill>
              </a:rPr>
              <a:t/>
            </a:r>
            <a:br>
              <a:rPr lang="fr-FR" sz="2400" b="0" dirty="0">
                <a:solidFill>
                  <a:srgbClr val="000000"/>
                </a:solidFill>
              </a:rPr>
            </a:br>
            <a:r>
              <a:rPr lang="fr-FR" sz="2400" b="0" dirty="0">
                <a:solidFill>
                  <a:srgbClr val="000000"/>
                </a:solidFill>
              </a:rPr>
              <a:t>Administrateur-délégué de </a:t>
            </a:r>
            <a:r>
              <a:rPr lang="fr-FR" sz="2400" b="0" dirty="0" smtClean="0">
                <a:solidFill>
                  <a:srgbClr val="000000"/>
                </a:solidFill>
              </a:rPr>
              <a:t>l’UEL</a:t>
            </a:r>
            <a:endParaRPr lang="fr-FR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76936" y="476672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H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56792"/>
            <a:ext cx="9906000" cy="4061941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232" y="3717032"/>
            <a:ext cx="2433969" cy="18802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13040" y="692696"/>
            <a:ext cx="2952328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Compétitivité</a:t>
            </a:r>
            <a:endParaRPr lang="fr-CH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318165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76200"/>
            <a:ext cx="7669088" cy="952500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b="1" dirty="0" smtClean="0"/>
              <a:t>La compétitivité du Luxembourg</a:t>
            </a:r>
          </a:p>
          <a:p>
            <a:r>
              <a:rPr lang="fr-CH" sz="2000" b="1" i="1" dirty="0"/>
              <a:t>	</a:t>
            </a:r>
            <a:r>
              <a:rPr lang="fr-CH" sz="2000" b="1" i="1" dirty="0" smtClean="0"/>
              <a:t>En fait, c’est quoi la compétitivité?</a:t>
            </a:r>
            <a:endParaRPr lang="fr-FR" sz="1600" i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376936" y="4796829"/>
            <a:ext cx="496855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8000" tIns="0" rIns="0" bIns="0">
            <a:spAutoFit/>
          </a:bodyPr>
          <a:lstStyle/>
          <a:p>
            <a:endParaRPr lang="fr-CH" sz="1400" b="1" dirty="0" smtClean="0"/>
          </a:p>
          <a:p>
            <a:pPr algn="ctr"/>
            <a:r>
              <a:rPr lang="fr-CH" sz="1400" b="1" dirty="0" smtClean="0"/>
              <a:t>La </a:t>
            </a:r>
            <a:r>
              <a:rPr lang="fr-CH" sz="1400" b="1" dirty="0"/>
              <a:t>compétitivité est </a:t>
            </a:r>
            <a:r>
              <a:rPr lang="fr-CH" sz="1800" b="1" u="sng" dirty="0"/>
              <a:t>LA</a:t>
            </a:r>
            <a:r>
              <a:rPr lang="fr-CH" sz="1800" b="1" dirty="0"/>
              <a:t> </a:t>
            </a:r>
            <a:r>
              <a:rPr lang="fr-CH" sz="1400" b="1" dirty="0"/>
              <a:t>condition </a:t>
            </a:r>
            <a:r>
              <a:rPr lang="fr-CH" sz="1400" b="1" dirty="0" smtClean="0"/>
              <a:t>et </a:t>
            </a:r>
            <a:r>
              <a:rPr lang="fr-CH" sz="1400" b="1" dirty="0"/>
              <a:t>du modèle de développement </a:t>
            </a:r>
            <a:r>
              <a:rPr lang="fr-CH" sz="1400" b="1" dirty="0" smtClean="0"/>
              <a:t>luxembourgeois et du bien-être général</a:t>
            </a:r>
          </a:p>
          <a:p>
            <a:endParaRPr lang="en-US" sz="1400" b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 rot="5400000">
            <a:off x="6339359" y="4202881"/>
            <a:ext cx="612426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8000" tIns="0" rIns="0" bIns="0" anchor="ctr"/>
          <a:lstStyle/>
          <a:p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4376936" y="1484784"/>
            <a:ext cx="4968552" cy="2616101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35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dk1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b="1" dirty="0" smtClean="0"/>
              <a:t>Moteur de la croissance économique</a:t>
            </a:r>
          </a:p>
          <a:p>
            <a:pPr marL="285750" indent="-285750">
              <a:buFont typeface="Arial"/>
              <a:buChar char="•"/>
            </a:pPr>
            <a:r>
              <a:rPr lang="fr-FR" sz="1400" b="1" dirty="0" smtClean="0"/>
              <a:t>Condition nécessaire pour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300" dirty="0" smtClean="0"/>
              <a:t>Procurer un haut niveau emploi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300" dirty="0" smtClean="0"/>
              <a:t>Maintenir des </a:t>
            </a:r>
            <a:r>
              <a:rPr lang="fr-FR" sz="1300" dirty="0"/>
              <a:t>salaires attractifs </a:t>
            </a:r>
            <a:endParaRPr lang="fr-FR" sz="1300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fr-FR" sz="1300" dirty="0" smtClean="0"/>
              <a:t>Offrir un niveau élevé de cohésion sociale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300" dirty="0" smtClean="0"/>
              <a:t>Financer le bien-être social</a:t>
            </a:r>
          </a:p>
          <a:p>
            <a:pPr marL="285750" indent="-285750">
              <a:buFont typeface="Arial"/>
              <a:buChar char="•"/>
            </a:pPr>
            <a:r>
              <a:rPr lang="fr-FR" sz="1400" b="1" dirty="0" smtClean="0"/>
              <a:t> </a:t>
            </a:r>
            <a:r>
              <a:rPr lang="fr-FR" sz="1400" b="1" dirty="0"/>
              <a:t>La </a:t>
            </a:r>
            <a:r>
              <a:rPr lang="fr-FR" sz="1400" b="1" dirty="0" smtClean="0"/>
              <a:t>compétitivité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300" strike="sngStrike" dirty="0" smtClean="0"/>
              <a:t>une </a:t>
            </a:r>
            <a:r>
              <a:rPr lang="fr-FR" sz="1300" strike="sngStrike" dirty="0"/>
              <a:t>fin en </a:t>
            </a:r>
            <a:r>
              <a:rPr lang="fr-FR" sz="1300" strike="sngStrike" dirty="0" smtClean="0"/>
              <a:t>soi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300" dirty="0" smtClean="0"/>
              <a:t>un </a:t>
            </a:r>
            <a:r>
              <a:rPr lang="fr-FR" sz="1300" dirty="0"/>
              <a:t>outil au service du </a:t>
            </a:r>
            <a:r>
              <a:rPr lang="fr-FR" sz="1300" dirty="0" smtClean="0"/>
              <a:t>bien-être</a:t>
            </a:r>
            <a:endParaRPr lang="fr-FR" sz="1300" dirty="0"/>
          </a:p>
          <a:p>
            <a:pPr marL="285750" indent="-285750">
              <a:buFont typeface="Arial"/>
              <a:buChar char="•"/>
            </a:pPr>
            <a:r>
              <a:rPr lang="fr-FR" sz="1400" b="1" dirty="0" smtClean="0"/>
              <a:t>Concept multidimensionnel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300" dirty="0" smtClean="0"/>
              <a:t>Nombreux indicateurs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300" dirty="0" smtClean="0"/>
              <a:t>Analyse annuelle de l’UEL</a:t>
            </a:r>
            <a:endParaRPr lang="fr-FR" sz="13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484784"/>
            <a:ext cx="3641729" cy="43204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52" y="2564904"/>
            <a:ext cx="951656" cy="1478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7617296" y="4149080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800000"/>
                </a:solidFill>
              </a:rPr>
              <a:t>Disponible sur </a:t>
            </a:r>
            <a:r>
              <a:rPr lang="fr-FR" dirty="0" err="1" smtClean="0">
                <a:solidFill>
                  <a:srgbClr val="800000"/>
                </a:solidFill>
              </a:rPr>
              <a:t>www.uel.lu</a:t>
            </a:r>
            <a:endParaRPr lang="fr-F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27632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76200"/>
            <a:ext cx="7669088" cy="952500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b="1" dirty="0" smtClean="0"/>
              <a:t>La compétitivité du Luxembourg</a:t>
            </a:r>
          </a:p>
          <a:p>
            <a:r>
              <a:rPr lang="fr-CH" sz="2000" b="1" i="1" dirty="0"/>
              <a:t>	</a:t>
            </a:r>
            <a:r>
              <a:rPr lang="fr-CH" sz="2000" b="1" i="1" dirty="0" smtClean="0"/>
              <a:t>Principaux indicateurs</a:t>
            </a:r>
            <a:endParaRPr lang="fr-FR" sz="1600" i="1" dirty="0"/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4020114197"/>
              </p:ext>
            </p:extLst>
          </p:nvPr>
        </p:nvGraphicFramePr>
        <p:xfrm>
          <a:off x="560512" y="1268760"/>
          <a:ext cx="446449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427721645"/>
              </p:ext>
            </p:extLst>
          </p:nvPr>
        </p:nvGraphicFramePr>
        <p:xfrm>
          <a:off x="5169024" y="1268760"/>
          <a:ext cx="4392489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phique 18"/>
          <p:cNvGraphicFramePr/>
          <p:nvPr>
            <p:extLst>
              <p:ext uri="{D42A27DB-BD31-4B8C-83A1-F6EECF244321}">
                <p14:modId xmlns:p14="http://schemas.microsoft.com/office/powerpoint/2010/main" val="447361711"/>
              </p:ext>
            </p:extLst>
          </p:nvPr>
        </p:nvGraphicFramePr>
        <p:xfrm>
          <a:off x="560512" y="3717032"/>
          <a:ext cx="446449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169024" y="3717032"/>
            <a:ext cx="4392488" cy="22621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fr-FR" sz="1400" dirty="0" smtClean="0"/>
              <a:t>Dégradation constante </a:t>
            </a:r>
            <a:r>
              <a:rPr lang="fr-FR" sz="1400" dirty="0"/>
              <a:t>de la </a:t>
            </a:r>
            <a:r>
              <a:rPr lang="fr-FR" sz="1400" dirty="0" smtClean="0"/>
              <a:t>situation compétitive du Luxembourg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fr-FR" sz="1400" dirty="0" smtClean="0"/>
              <a:t>Essentiellement au niveau de la </a:t>
            </a:r>
            <a:r>
              <a:rPr lang="fr-FR" sz="1400" dirty="0"/>
              <a:t>p</a:t>
            </a:r>
            <a:r>
              <a:rPr lang="fr-FR" sz="1400" dirty="0" smtClean="0"/>
              <a:t>roductivité </a:t>
            </a:r>
            <a:r>
              <a:rPr lang="fr-FR" sz="1400" dirty="0"/>
              <a:t>et coût de </a:t>
            </a:r>
            <a:r>
              <a:rPr lang="fr-FR" sz="1400" dirty="0" smtClean="0"/>
              <a:t>travail</a:t>
            </a:r>
            <a:endParaRPr lang="fr-FR" sz="1400" dirty="0"/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fr-FR" sz="1400" dirty="0"/>
              <a:t>C</a:t>
            </a:r>
            <a:r>
              <a:rPr lang="fr-FR" sz="1400" dirty="0" smtClean="0"/>
              <a:t>onstat </a:t>
            </a:r>
            <a:r>
              <a:rPr lang="fr-FR" sz="1400" dirty="0"/>
              <a:t>mis en évidence depuis de nombreuses années par </a:t>
            </a:r>
            <a:r>
              <a:rPr lang="fr-FR" sz="1400" dirty="0" smtClean="0"/>
              <a:t>l’UEL et confirmé par OCDE, CE, FMI…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fr-FR" sz="1400" dirty="0"/>
              <a:t>L</a:t>
            </a:r>
            <a:r>
              <a:rPr lang="fr-FR" sz="1400" dirty="0" smtClean="0"/>
              <a:t>e </a:t>
            </a:r>
            <a:r>
              <a:rPr lang="fr-FR" sz="1400" dirty="0"/>
              <a:t>nombre de chômeurs est passé d’environ 8.000 au début 2005 à 18.000 fin 2013 ! </a:t>
            </a:r>
            <a:endParaRPr lang="fr-LU" sz="1400" dirty="0"/>
          </a:p>
        </p:txBody>
      </p:sp>
    </p:spTree>
    <p:extLst>
      <p:ext uri="{BB962C8B-B14F-4D97-AF65-F5344CB8AC3E}">
        <p14:creationId xmlns:p14="http://schemas.microsoft.com/office/powerpoint/2010/main" val="3337529779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400" y="76200"/>
            <a:ext cx="7669088" cy="952500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b="1" dirty="0" smtClean="0"/>
              <a:t>Le coût du logement au Luxembourg</a:t>
            </a:r>
          </a:p>
          <a:p>
            <a:r>
              <a:rPr lang="fr-CH" sz="2000" b="1" i="1" dirty="0"/>
              <a:t>	</a:t>
            </a:r>
            <a:endParaRPr lang="fr-FR" sz="16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556792"/>
            <a:ext cx="4330282" cy="432048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04528" y="4724821"/>
            <a:ext cx="3528392" cy="8617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8000" tIns="0" rIns="0" bIns="0">
            <a:spAutoFit/>
          </a:bodyPr>
          <a:lstStyle/>
          <a:p>
            <a:endParaRPr lang="fr-CH" sz="1400" b="1" dirty="0" smtClean="0"/>
          </a:p>
          <a:p>
            <a:pPr algn="ctr"/>
            <a:r>
              <a:rPr lang="fr-CH" sz="1400" b="1" dirty="0" smtClean="0"/>
              <a:t>C’est vrai qu’on gagne plus au Luxembourg… mais assez pour y vivre ?</a:t>
            </a:r>
          </a:p>
          <a:p>
            <a:endParaRPr lang="en-US" sz="1400" b="1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5400000">
            <a:off x="2090887" y="4130873"/>
            <a:ext cx="612426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8000" tIns="0" rIns="0" bIns="0" anchor="ctr"/>
          <a:lstStyle/>
          <a:p>
            <a:endParaRPr lang="fr-FR" sz="1400"/>
          </a:p>
        </p:txBody>
      </p:sp>
      <p:sp>
        <p:nvSpPr>
          <p:cNvPr id="12" name="Rectangle 11"/>
          <p:cNvSpPr/>
          <p:nvPr/>
        </p:nvSpPr>
        <p:spPr>
          <a:xfrm>
            <a:off x="416496" y="1484784"/>
            <a:ext cx="3960440" cy="2508379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35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dk1">
                  <a:tint val="15000"/>
                  <a:satMod val="350000"/>
                  <a:alpha val="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Arial"/>
                <a:cs typeface="Arial"/>
              </a:rPr>
              <a:t>Une préoccupation majeure des résidents du Luxembourg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2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fr-FR" sz="1200" baseline="30000" dirty="0" smtClean="0">
                <a:solidFill>
                  <a:srgbClr val="000000"/>
                </a:solidFill>
                <a:latin typeface="Arial"/>
                <a:cs typeface="Arial"/>
              </a:rPr>
              <a:t>er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/>
              </a:rPr>
              <a:t> poste de dépense : 35,5% de l’ensemble des dépenses de consommation des ménages au Luxembourg en 2012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LU" sz="1200" dirty="0" smtClean="0">
                <a:solidFill>
                  <a:srgbClr val="000000"/>
                </a:solidFill>
                <a:latin typeface="Arial"/>
                <a:cs typeface="Arial"/>
              </a:rPr>
              <a:t>6.000 ménages vivent en surpeuplement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LU" sz="1200" dirty="0" smtClean="0">
                <a:solidFill>
                  <a:srgbClr val="000000"/>
                </a:solidFill>
                <a:latin typeface="Arial"/>
                <a:cs typeface="Arial"/>
              </a:rPr>
              <a:t>18.100 ménages ont une surcharge des coûts de logement</a:t>
            </a:r>
          </a:p>
          <a:p>
            <a:pPr marL="742950" lvl="1" indent="-285750">
              <a:buFont typeface="Arial"/>
              <a:buChar char="•"/>
            </a:pPr>
            <a:endParaRPr lang="fr-FR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1200" dirty="0" smtClean="0">
                <a:solidFill>
                  <a:srgbClr val="000000"/>
                </a:solidFill>
                <a:latin typeface="Arial"/>
                <a:cs typeface="Arial"/>
              </a:rPr>
              <a:t>Les prix des logements ont augmenté de 189,9% entre 1995 et 2010, soit une hausse de 7% en rythme annuel </a:t>
            </a:r>
          </a:p>
          <a:p>
            <a:endParaRPr lang="fr-FR" sz="12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53000" y="1124744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Prix moyens des maisons sur les territoires transfrontaliers en 2011 (évolution entre 2009 et 2011)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78400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16896" y="620688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H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6976" y="908720"/>
            <a:ext cx="4680520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Situation économique </a:t>
            </a:r>
            <a:endParaRPr lang="fr-CH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0808"/>
            <a:ext cx="9906000" cy="396044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0808"/>
            <a:ext cx="3100440" cy="17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66311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669088" cy="952500"/>
          </a:xfrm>
          <a:solidFill>
            <a:schemeClr val="bg1">
              <a:lumMod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CH" sz="2800" b="1" dirty="0" smtClean="0"/>
              <a:t>La situation économique</a:t>
            </a:r>
            <a:r>
              <a:rPr lang="fr-CH" sz="2800" b="1" dirty="0"/>
              <a:t> </a:t>
            </a:r>
            <a:r>
              <a:rPr lang="fr-CH" sz="2800" b="1" dirty="0" smtClean="0"/>
              <a:t>actuelle </a:t>
            </a:r>
            <a:r>
              <a:rPr lang="en-US" sz="2800" b="1" dirty="0" smtClean="0"/>
              <a:t>	</a:t>
            </a:r>
            <a:br>
              <a:rPr lang="en-US" sz="2800" b="1" dirty="0" smtClean="0"/>
            </a:br>
            <a:r>
              <a:rPr lang="en-US" sz="2800" b="1" dirty="0"/>
              <a:t>	</a:t>
            </a:r>
            <a:r>
              <a:rPr lang="fr-FR" sz="2000" b="1" i="1" dirty="0" smtClean="0"/>
              <a:t>Notre économie aujourd’hui en un coup d’œil  (1)</a:t>
            </a:r>
            <a:endParaRPr lang="fr-FR" sz="20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1196752"/>
            <a:ext cx="871296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66415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340768"/>
            <a:ext cx="8784976" cy="4464496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76200"/>
            <a:ext cx="7669088" cy="952500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b="1" dirty="0" smtClean="0"/>
              <a:t>La situation économique actuelle</a:t>
            </a:r>
          </a:p>
          <a:p>
            <a:r>
              <a:rPr lang="en-US" sz="2800" b="1" dirty="0" smtClean="0"/>
              <a:t>	</a:t>
            </a:r>
            <a:r>
              <a:rPr lang="fr-FR" sz="2000" b="1" i="1" dirty="0" smtClean="0"/>
              <a:t>Notre économie aujourd’hui en un coup d’œil (2)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4286347970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76200"/>
            <a:ext cx="7669088" cy="952500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b="1" dirty="0" smtClean="0"/>
              <a:t>Quelle situation économique demain?</a:t>
            </a:r>
          </a:p>
          <a:p>
            <a:r>
              <a:rPr lang="en-US" sz="2800" b="1" dirty="0" smtClean="0"/>
              <a:t>	</a:t>
            </a:r>
            <a:r>
              <a:rPr lang="fr-FR" sz="2000" b="1" i="1" dirty="0" smtClean="0"/>
              <a:t>Les secteurs à développer</a:t>
            </a:r>
            <a:endParaRPr lang="fr-FR" sz="2000" i="1" dirty="0"/>
          </a:p>
        </p:txBody>
      </p:sp>
      <p:grpSp>
        <p:nvGrpSpPr>
          <p:cNvPr id="7" name="Grouper 6"/>
          <p:cNvGrpSpPr/>
          <p:nvPr/>
        </p:nvGrpSpPr>
        <p:grpSpPr>
          <a:xfrm>
            <a:off x="632520" y="1268760"/>
            <a:ext cx="2175607" cy="233288"/>
            <a:chOff x="1024832" y="0"/>
            <a:chExt cx="2175607" cy="233288"/>
          </a:xfrm>
        </p:grpSpPr>
        <p:sp>
          <p:nvSpPr>
            <p:cNvPr id="9" name="Rectangle 8"/>
            <p:cNvSpPr/>
            <p:nvPr/>
          </p:nvSpPr>
          <p:spPr>
            <a:xfrm>
              <a:off x="1024832" y="0"/>
              <a:ext cx="2175607" cy="233288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024832" y="0"/>
              <a:ext cx="2175607" cy="233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Logistique</a:t>
              </a:r>
              <a:endParaRPr lang="fr-FR" sz="1400" b="1" kern="1200" dirty="0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4016896" y="1052736"/>
            <a:ext cx="2448272" cy="504056"/>
            <a:chOff x="4523881" y="-287891"/>
            <a:chExt cx="2448272" cy="504056"/>
          </a:xfrm>
        </p:grpSpPr>
        <p:sp>
          <p:nvSpPr>
            <p:cNvPr id="13" name="Rectangle 12"/>
            <p:cNvSpPr/>
            <p:nvPr/>
          </p:nvSpPr>
          <p:spPr>
            <a:xfrm>
              <a:off x="4523881" y="-215883"/>
              <a:ext cx="2304256" cy="377304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523881" y="-287891"/>
              <a:ext cx="2448272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Biotechnologie / Technologie de la santé</a:t>
              </a:r>
              <a:endParaRPr lang="fr-FR" sz="1400" b="1" kern="1200" dirty="0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7185248" y="1268760"/>
            <a:ext cx="2017191" cy="233288"/>
            <a:chOff x="7506412" y="-71867"/>
            <a:chExt cx="2017191" cy="233288"/>
          </a:xfrm>
        </p:grpSpPr>
        <p:sp>
          <p:nvSpPr>
            <p:cNvPr id="16" name="Rectangle 15"/>
            <p:cNvSpPr/>
            <p:nvPr/>
          </p:nvSpPr>
          <p:spPr>
            <a:xfrm>
              <a:off x="7506412" y="-71867"/>
              <a:ext cx="2017191" cy="233288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7506412" y="-71867"/>
              <a:ext cx="2017191" cy="233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Finance</a:t>
              </a:r>
              <a:endParaRPr lang="fr-FR" sz="1400" b="1" kern="12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753200" y="1556792"/>
            <a:ext cx="3152800" cy="147325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25" name="Grouper 24"/>
          <p:cNvGrpSpPr/>
          <p:nvPr/>
        </p:nvGrpSpPr>
        <p:grpSpPr>
          <a:xfrm>
            <a:off x="488504" y="3068960"/>
            <a:ext cx="3024336" cy="2810083"/>
            <a:chOff x="579171" y="2026401"/>
            <a:chExt cx="3197073" cy="2810083"/>
          </a:xfrm>
        </p:grpSpPr>
        <p:sp>
          <p:nvSpPr>
            <p:cNvPr id="26" name="Rectangle 25"/>
            <p:cNvSpPr/>
            <p:nvPr/>
          </p:nvSpPr>
          <p:spPr>
            <a:xfrm>
              <a:off x="579171" y="2026401"/>
              <a:ext cx="3197073" cy="28100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579171" y="2026401"/>
              <a:ext cx="3197073" cy="2810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t" anchorCtr="0">
              <a:noAutofit/>
            </a:bodyPr>
            <a:lstStyle/>
            <a:p>
              <a:pPr marL="0" lvl="1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b="1" u="sng" kern="1200" dirty="0" smtClean="0">
                  <a:solidFill>
                    <a:schemeClr val="tx1"/>
                  </a:solidFill>
                </a:rPr>
                <a:t>Les atouts du Luxembourg</a:t>
              </a:r>
              <a:endParaRPr lang="fr-FR" sz="1400" b="1" kern="1200" dirty="0"/>
            </a:p>
            <a:p>
              <a:pPr marL="114300" lvl="2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kern="1200" dirty="0" smtClean="0">
                  <a:solidFill>
                    <a:schemeClr val="tx1"/>
                  </a:solidFill>
                </a:rPr>
                <a:t>Au cœur d’un excellent réseau de communication</a:t>
              </a:r>
            </a:p>
            <a:p>
              <a:pPr marL="114300" lvl="2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kern="1200" dirty="0" smtClean="0">
                  <a:solidFill>
                    <a:schemeClr val="tx1"/>
                  </a:solidFill>
                </a:rPr>
                <a:t>Gateway au marché européen (500 mio habitants)</a:t>
              </a:r>
            </a:p>
            <a:p>
              <a:pPr marL="114300" lvl="2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7</a:t>
              </a:r>
              <a:r>
                <a:rPr kumimoji="0" lang="fr-FR" i="0" u="none" strike="noStrike" kern="1200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ème</a:t>
              </a:r>
              <a:r>
                <a:rPr kumimoji="0" lang="fr-FR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plus grand fret aérien</a:t>
              </a:r>
              <a:r>
                <a:rPr kumimoji="0" lang="fr-FR" i="0" u="none" strike="noStrike" kern="1200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en Europe</a:t>
              </a:r>
            </a:p>
            <a:p>
              <a:pPr marL="114300" lvl="2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kern="1200" baseline="0" dirty="0" smtClean="0">
                  <a:solidFill>
                    <a:schemeClr val="tx1"/>
                  </a:solidFill>
                </a:rPr>
                <a:t>Développement d’activités</a:t>
              </a:r>
              <a:r>
                <a:rPr lang="fr-FR" kern="1200" dirty="0" smtClean="0">
                  <a:solidFill>
                    <a:schemeClr val="tx1"/>
                  </a:solidFill>
                </a:rPr>
                <a:t> logistiques à valeur ajoutée</a:t>
              </a:r>
              <a:endParaRPr lang="fr-FR" kern="1200" baseline="0" dirty="0" smtClean="0">
                <a:solidFill>
                  <a:schemeClr val="tx1"/>
                </a:solidFill>
              </a:endParaRPr>
            </a:p>
            <a:p>
              <a:pPr marL="114300" lvl="2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kern="1200" baseline="0" dirty="0" smtClean="0">
                  <a:solidFill>
                    <a:schemeClr val="tx1"/>
                  </a:solidFill>
                </a:rPr>
                <a:t>Zone</a:t>
              </a:r>
              <a:r>
                <a:rPr lang="fr-FR" kern="1200" dirty="0" smtClean="0">
                  <a:solidFill>
                    <a:schemeClr val="tx1"/>
                  </a:solidFill>
                </a:rPr>
                <a:t> franche/Freeport</a:t>
              </a:r>
            </a:p>
            <a:p>
              <a:pPr marL="114300" lvl="2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050" kern="1200" dirty="0" smtClean="0">
                <a:solidFill>
                  <a:schemeClr val="tx1"/>
                </a:solidFill>
              </a:endParaRPr>
            </a:p>
            <a:p>
              <a:pPr marL="0" lvl="1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b="1" u="sng" kern="1200" dirty="0" smtClean="0">
                  <a:solidFill>
                    <a:schemeClr val="tx1"/>
                  </a:solidFill>
                </a:rPr>
                <a:t>Les profils recherchés</a:t>
              </a:r>
              <a:endPara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114300" lvl="2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Logisticien</a:t>
              </a:r>
            </a:p>
            <a:p>
              <a:pPr marL="114300" lvl="2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kern="1200" dirty="0" smtClean="0">
                  <a:solidFill>
                    <a:schemeClr val="tx1"/>
                  </a:solidFill>
                </a:rPr>
                <a:t>Acheteur</a:t>
              </a:r>
            </a:p>
            <a:p>
              <a:pPr marL="114300" lvl="2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Responsable</a:t>
              </a:r>
              <a:r>
                <a:rPr kumimoji="0" lang="fr-FR" i="0" u="none" strike="noStrike" kern="1200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de ventes / commercial</a:t>
              </a:r>
            </a:p>
            <a:p>
              <a:pPr marL="114300" lvl="2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kern="1200" baseline="0" dirty="0" smtClean="0">
                  <a:solidFill>
                    <a:schemeClr val="tx1"/>
                  </a:solidFill>
                </a:rPr>
                <a:t>Chargé</a:t>
              </a:r>
              <a:r>
                <a:rPr lang="fr-FR" kern="1200" dirty="0" smtClean="0">
                  <a:solidFill>
                    <a:schemeClr val="tx1"/>
                  </a:solidFill>
                </a:rPr>
                <a:t> de clientèle</a:t>
              </a:r>
            </a:p>
            <a:p>
              <a:pPr marL="114300" lvl="2" indent="-57150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Chargé</a:t>
              </a:r>
              <a:r>
                <a:rPr kumimoji="0" lang="fr-FR" i="0" u="none" strike="noStrike" kern="1200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de produit </a:t>
              </a:r>
              <a:endParaRPr kumimoji="0" lang="fr-FR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1556792"/>
            <a:ext cx="3497873" cy="1458587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32" name="Grouper 31"/>
          <p:cNvGrpSpPr/>
          <p:nvPr/>
        </p:nvGrpSpPr>
        <p:grpSpPr>
          <a:xfrm>
            <a:off x="3440834" y="2996952"/>
            <a:ext cx="3240363" cy="2808312"/>
            <a:chOff x="4114723" y="2088232"/>
            <a:chExt cx="2778647" cy="2260308"/>
          </a:xfrm>
        </p:grpSpPr>
        <p:sp>
          <p:nvSpPr>
            <p:cNvPr id="33" name="Rectangle 32"/>
            <p:cNvSpPr/>
            <p:nvPr/>
          </p:nvSpPr>
          <p:spPr>
            <a:xfrm>
              <a:off x="4176472" y="2088232"/>
              <a:ext cx="2716898" cy="22603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4114723" y="2146189"/>
              <a:ext cx="2778644" cy="2192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t" anchorCtr="0">
              <a:noAutofit/>
            </a:bodyPr>
            <a:lstStyle/>
            <a:p>
              <a:pPr marL="0" lvl="1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b="1" u="sng" kern="1200" dirty="0" smtClean="0">
                  <a:solidFill>
                    <a:schemeClr val="tx1"/>
                  </a:solidFill>
                </a:rPr>
                <a:t>Les atouts du Luxembourg</a:t>
              </a:r>
              <a:endParaRPr lang="fr-FR" sz="1400" kern="1200" dirty="0"/>
            </a:p>
            <a:p>
              <a:pPr marL="285750" lvl="2" indent="-17145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fr-FR" b="1" kern="1200" dirty="0" smtClean="0">
                  <a:solidFill>
                    <a:schemeClr val="tx1"/>
                  </a:solidFill>
                </a:rPr>
                <a:t>Nombreuses associations</a:t>
              </a:r>
            </a:p>
            <a:p>
              <a:pPr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fr-FR" sz="1050" i="1" dirty="0" smtClean="0">
                  <a:solidFill>
                    <a:schemeClr val="tx1"/>
                  </a:solidFill>
                </a:rPr>
                <a:t>Institute </a:t>
              </a:r>
              <a:r>
                <a:rPr lang="fr-FR" sz="1050" i="1" dirty="0">
                  <a:solidFill>
                    <a:schemeClr val="tx1"/>
                  </a:solidFill>
                </a:rPr>
                <a:t>for </a:t>
              </a:r>
              <a:r>
                <a:rPr lang="fr-FR" sz="1050" i="1" dirty="0" err="1">
                  <a:solidFill>
                    <a:schemeClr val="tx1"/>
                  </a:solidFill>
                </a:rPr>
                <a:t>Systems</a:t>
              </a:r>
              <a:r>
                <a:rPr lang="fr-FR" sz="1050" i="1" dirty="0">
                  <a:solidFill>
                    <a:schemeClr val="tx1"/>
                  </a:solidFill>
                </a:rPr>
                <a:t> </a:t>
              </a:r>
              <a:r>
                <a:rPr lang="fr-FR" sz="1050" i="1" dirty="0" err="1">
                  <a:solidFill>
                    <a:schemeClr val="tx1"/>
                  </a:solidFill>
                </a:rPr>
                <a:t>Biology</a:t>
              </a:r>
              <a:r>
                <a:rPr lang="fr-FR" sz="1050" i="1" dirty="0">
                  <a:solidFill>
                    <a:schemeClr val="tx1"/>
                  </a:solidFill>
                </a:rPr>
                <a:t> (ISB) à Seattle </a:t>
              </a:r>
            </a:p>
            <a:p>
              <a:pPr marL="0" lvl="1" indent="-342900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fr-FR" sz="1050" i="1" dirty="0" err="1" smtClean="0">
                  <a:solidFill>
                    <a:schemeClr val="tx1"/>
                  </a:solidFill>
                </a:rPr>
                <a:t>Partnership</a:t>
              </a:r>
              <a:r>
                <a:rPr lang="fr-FR" sz="1050" i="1" dirty="0" smtClean="0">
                  <a:solidFill>
                    <a:schemeClr val="tx1"/>
                  </a:solidFill>
                </a:rPr>
                <a:t> </a:t>
              </a:r>
              <a:r>
                <a:rPr lang="fr-FR" sz="1050" i="1" dirty="0">
                  <a:solidFill>
                    <a:schemeClr val="tx1"/>
                  </a:solidFill>
                </a:rPr>
                <a:t>for </a:t>
              </a:r>
              <a:r>
                <a:rPr lang="fr-FR" sz="1050" i="1" dirty="0" err="1">
                  <a:solidFill>
                    <a:schemeClr val="tx1"/>
                  </a:solidFill>
                </a:rPr>
                <a:t>Personalised</a:t>
              </a:r>
              <a:r>
                <a:rPr lang="fr-FR" sz="1050" i="1" dirty="0">
                  <a:solidFill>
                    <a:schemeClr val="tx1"/>
                  </a:solidFill>
                </a:rPr>
                <a:t> </a:t>
              </a:r>
              <a:r>
                <a:rPr lang="fr-FR" sz="1050" i="1" dirty="0" err="1">
                  <a:solidFill>
                    <a:schemeClr val="tx1"/>
                  </a:solidFill>
                </a:rPr>
                <a:t>Medicine</a:t>
              </a:r>
              <a:r>
                <a:rPr lang="fr-FR" sz="1050" i="1" dirty="0">
                  <a:solidFill>
                    <a:schemeClr val="tx1"/>
                  </a:solidFill>
                </a:rPr>
                <a:t> (PPM) à </a:t>
              </a:r>
              <a:r>
                <a:rPr lang="fr-FR" sz="1050" i="1" dirty="0" smtClean="0">
                  <a:solidFill>
                    <a:schemeClr val="tx1"/>
                  </a:solidFill>
                </a:rPr>
                <a:t>Phoenix</a:t>
              </a:r>
              <a:endParaRPr lang="fr-FR" sz="1050" i="1" dirty="0">
                <a:solidFill>
                  <a:schemeClr val="tx1"/>
                </a:solidFill>
              </a:endParaRPr>
            </a:p>
            <a:p>
              <a:pPr marL="228600" lvl="2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fr-FR" b="1" dirty="0" smtClean="0">
                  <a:solidFill>
                    <a:schemeClr val="tx1"/>
                  </a:solidFill>
                </a:rPr>
                <a:t>Nombreux projets</a:t>
              </a:r>
            </a:p>
            <a:p>
              <a:pPr marL="0" lvl="1" indent="-342900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fr-FR" sz="1050" i="1" dirty="0" err="1" smtClean="0">
                  <a:solidFill>
                    <a:schemeClr val="tx1"/>
                  </a:solidFill>
                </a:rPr>
                <a:t>Biobanque</a:t>
              </a:r>
              <a:r>
                <a:rPr lang="fr-FR" sz="1050" i="1" dirty="0">
                  <a:solidFill>
                    <a:schemeClr val="tx1"/>
                  </a:solidFill>
                </a:rPr>
                <a:t>, </a:t>
              </a:r>
              <a:r>
                <a:rPr lang="fr-FR" sz="1050" i="1" dirty="0" err="1" smtClean="0">
                  <a:solidFill>
                    <a:schemeClr val="tx1"/>
                  </a:solidFill>
                </a:rPr>
                <a:t>Integrated</a:t>
              </a:r>
              <a:r>
                <a:rPr lang="fr-FR" sz="1050" i="1" dirty="0" smtClean="0">
                  <a:solidFill>
                    <a:schemeClr val="tx1"/>
                  </a:solidFill>
                </a:rPr>
                <a:t> </a:t>
              </a:r>
              <a:r>
                <a:rPr lang="fr-FR" sz="1050" i="1" dirty="0" err="1">
                  <a:solidFill>
                    <a:schemeClr val="tx1"/>
                  </a:solidFill>
                </a:rPr>
                <a:t>Biobank</a:t>
              </a:r>
              <a:r>
                <a:rPr lang="fr-FR" sz="1050" i="1" dirty="0">
                  <a:solidFill>
                    <a:schemeClr val="tx1"/>
                  </a:solidFill>
                </a:rPr>
                <a:t> of Luxembourg (IBBL</a:t>
              </a:r>
              <a:r>
                <a:rPr lang="fr-FR" sz="1050" i="1" dirty="0" smtClean="0">
                  <a:solidFill>
                    <a:schemeClr val="tx1"/>
                  </a:solidFill>
                </a:rPr>
                <a:t>)</a:t>
              </a:r>
            </a:p>
            <a:p>
              <a:pPr marL="0" lvl="1" indent="-342900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fr-FR" sz="1050" i="1" dirty="0" smtClean="0">
                  <a:solidFill>
                    <a:schemeClr val="tx1"/>
                  </a:solidFill>
                </a:rPr>
                <a:t>Centre </a:t>
              </a:r>
              <a:r>
                <a:rPr lang="fr-FR" sz="1050" i="1" dirty="0">
                  <a:solidFill>
                    <a:schemeClr val="tx1"/>
                  </a:solidFill>
                </a:rPr>
                <a:t>de biologie systémique, le Luxembourg Centre for </a:t>
              </a:r>
              <a:r>
                <a:rPr lang="fr-FR" sz="1050" i="1" dirty="0" err="1">
                  <a:solidFill>
                    <a:schemeClr val="tx1"/>
                  </a:solidFill>
                </a:rPr>
                <a:t>Systems</a:t>
              </a:r>
              <a:r>
                <a:rPr lang="fr-FR" sz="1050" i="1" dirty="0">
                  <a:solidFill>
                    <a:schemeClr val="tx1"/>
                  </a:solidFill>
                </a:rPr>
                <a:t> </a:t>
              </a:r>
              <a:r>
                <a:rPr lang="fr-FR" sz="1050" i="1" dirty="0" err="1">
                  <a:solidFill>
                    <a:schemeClr val="tx1"/>
                  </a:solidFill>
                </a:rPr>
                <a:t>Biomedicine</a:t>
              </a:r>
              <a:r>
                <a:rPr lang="fr-FR" sz="1050" i="1" dirty="0">
                  <a:solidFill>
                    <a:schemeClr val="tx1"/>
                  </a:solidFill>
                </a:rPr>
                <a:t> (</a:t>
              </a:r>
              <a:r>
                <a:rPr lang="fr-FR" sz="1050" i="1" dirty="0" smtClean="0">
                  <a:solidFill>
                    <a:schemeClr val="tx1"/>
                  </a:solidFill>
                </a:rPr>
                <a:t>LCSB)</a:t>
              </a:r>
            </a:p>
            <a:p>
              <a:pPr marL="0" lvl="1" indent="-342900" defTabSz="533400">
                <a:lnSpc>
                  <a:spcPct val="90000"/>
                </a:lnSpc>
                <a:spcAft>
                  <a:spcPct val="15000"/>
                </a:spcAft>
              </a:pPr>
              <a:endParaRPr lang="fr-FR" dirty="0" smtClean="0">
                <a:solidFill>
                  <a:schemeClr val="tx1"/>
                </a:solidFill>
              </a:endParaRPr>
            </a:p>
            <a:p>
              <a:pPr marL="0" lvl="1" indent="-342900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fr-FR" sz="1400" b="1" u="sng" kern="1200" dirty="0" smtClean="0">
                  <a:solidFill>
                    <a:schemeClr val="tx1"/>
                  </a:solidFill>
                </a:rPr>
                <a:t>Les profils recherchés</a:t>
              </a:r>
              <a:endPara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228600" lvl="2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dirty="0" smtClean="0">
                  <a:solidFill>
                    <a:schemeClr val="tx1"/>
                  </a:solidFill>
                </a:rPr>
                <a:t>Chercheur</a:t>
              </a:r>
            </a:p>
            <a:p>
              <a:pPr marL="228600" lvl="2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Spécialiste</a:t>
              </a:r>
              <a:r>
                <a:rPr kumimoji="0" lang="fr-FR" i="0" u="none" strike="noStrike" kern="1200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en technologie de l’information et de la communication</a:t>
              </a:r>
            </a:p>
            <a:p>
              <a:pPr marL="228600" lvl="2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baseline="0" dirty="0" smtClean="0">
                  <a:solidFill>
                    <a:schemeClr val="tx1"/>
                  </a:solidFill>
                </a:rPr>
                <a:t>Management</a:t>
              </a:r>
              <a:r>
                <a:rPr lang="fr-FR" dirty="0" smtClean="0">
                  <a:solidFill>
                    <a:schemeClr val="tx1"/>
                  </a:solidFill>
                </a:rPr>
                <a:t> de la propriété</a:t>
              </a:r>
            </a:p>
            <a:p>
              <a:pPr marL="228600" lvl="2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Juriste</a:t>
              </a: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6825208" y="3068960"/>
            <a:ext cx="2883690" cy="2492216"/>
            <a:chOff x="7325893" y="2016218"/>
            <a:chExt cx="2883690" cy="2492216"/>
          </a:xfrm>
        </p:grpSpPr>
        <p:sp>
          <p:nvSpPr>
            <p:cNvPr id="36" name="Rectangle 35"/>
            <p:cNvSpPr/>
            <p:nvPr/>
          </p:nvSpPr>
          <p:spPr>
            <a:xfrm>
              <a:off x="7325893" y="2016218"/>
              <a:ext cx="2883690" cy="24922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7325893" y="2016218"/>
              <a:ext cx="2883690" cy="2492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t" anchorCtr="0">
              <a:noAutofit/>
            </a:bodyPr>
            <a:lstStyle/>
            <a:p>
              <a:pPr marL="0" lvl="1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b="1" u="sng" kern="1200" dirty="0" smtClean="0">
                  <a:solidFill>
                    <a:schemeClr val="tx1"/>
                  </a:solidFill>
                </a:rPr>
                <a:t>Les atouts du Luxembourg</a:t>
              </a:r>
              <a:endParaRPr lang="fr-FR" sz="1400" kern="1200" dirty="0"/>
            </a:p>
            <a:p>
              <a:pPr marL="114300" lvl="2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sz="11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Centre international</a:t>
              </a:r>
            </a:p>
            <a:p>
              <a:pPr marL="0" lvl="1" indent="-400050" defTabSz="488950">
                <a:lnSpc>
                  <a:spcPct val="90000"/>
                </a:lnSpc>
                <a:spcAft>
                  <a:spcPct val="15000"/>
                </a:spcAft>
              </a:pPr>
              <a:r>
                <a:rPr kumimoji="0" lang="fr-FR" sz="1050" i="1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150 banques de 27 pays</a:t>
              </a:r>
            </a:p>
            <a:p>
              <a:pPr marL="0" lvl="1" indent="-400050" defTabSz="488950">
                <a:lnSpc>
                  <a:spcPct val="90000"/>
                </a:lnSpc>
                <a:spcAft>
                  <a:spcPct val="15000"/>
                </a:spcAft>
              </a:pPr>
              <a:endParaRPr kumimoji="0" lang="fr-FR" sz="105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114300" lvl="2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sz="11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Centre important</a:t>
              </a:r>
            </a:p>
            <a:p>
              <a:pPr marL="0" lvl="2" indent="-342900" defTabSz="466725">
                <a:lnSpc>
                  <a:spcPct val="90000"/>
                </a:lnSpc>
                <a:spcAft>
                  <a:spcPct val="15000"/>
                </a:spcAft>
              </a:pPr>
              <a:r>
                <a:rPr kumimoji="0" lang="fr-FR" sz="1050" i="1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1</a:t>
              </a:r>
              <a:r>
                <a:rPr kumimoji="0" lang="fr-FR" sz="1050" i="1" u="none" strike="noStrike" kern="1200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er</a:t>
              </a:r>
              <a:r>
                <a:rPr kumimoji="0" lang="fr-FR" sz="1050" i="1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centre de banque privée en </a:t>
              </a:r>
              <a:r>
                <a:rPr lang="fr-FR" sz="1050" i="1" dirty="0" smtClean="0">
                  <a:solidFill>
                    <a:schemeClr val="tx1"/>
                  </a:solidFill>
                </a:rPr>
                <a:t>Zone euro</a:t>
              </a:r>
            </a:p>
            <a:p>
              <a:pPr marL="0" lvl="2" indent="-342900" defTabSz="466725">
                <a:lnSpc>
                  <a:spcPct val="90000"/>
                </a:lnSpc>
                <a:spcAft>
                  <a:spcPct val="15000"/>
                </a:spcAft>
              </a:pPr>
              <a:r>
                <a:rPr kumimoji="0" lang="fr-FR" sz="1050" i="1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2</a:t>
              </a:r>
              <a:r>
                <a:rPr kumimoji="0" lang="fr-FR" sz="1050" i="1" u="none" strike="noStrike" kern="1200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ème</a:t>
              </a:r>
              <a:r>
                <a:rPr kumimoji="0" lang="fr-FR" sz="1050" i="1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centre mondial</a:t>
              </a:r>
              <a:r>
                <a:rPr kumimoji="0" lang="fr-FR" sz="1050" i="1" u="none" strike="noStrike" kern="1200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de gestion de fonds d’investissement :</a:t>
              </a:r>
              <a:r>
                <a:rPr lang="fr-FR" sz="1050" i="1" dirty="0">
                  <a:solidFill>
                    <a:schemeClr val="tx1"/>
                  </a:solidFill>
                </a:rPr>
                <a:t> </a:t>
              </a:r>
              <a:r>
                <a:rPr kumimoji="0" lang="fr-FR" sz="1050" i="1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&gt; 3.000 mia EUR actifs sous gestion</a:t>
              </a:r>
              <a:endParaRPr kumimoji="0" lang="fr-FR" sz="1050" b="1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114300" lvl="3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kumimoji="0" lang="fr-FR" sz="1050" b="1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lvl="1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b="1" u="sng" kern="1200" dirty="0" smtClean="0">
                  <a:solidFill>
                    <a:schemeClr val="tx1"/>
                  </a:solidFill>
                </a:rPr>
                <a:t>Les profils recherchés</a:t>
              </a:r>
              <a:endPara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114300" lvl="2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sz="110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Auditeur</a:t>
              </a:r>
            </a:p>
            <a:p>
              <a:pPr marL="114300" lvl="2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sz="110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Juriste</a:t>
              </a:r>
            </a:p>
            <a:p>
              <a:pPr marL="114300" lvl="2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sz="1100" i="0" u="none" strike="noStrike" kern="1200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Compliance</a:t>
              </a:r>
              <a:endParaRPr kumimoji="0" lang="fr-FR" sz="11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114300" lvl="2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sz="1100" i="0" u="none" strike="noStrike" kern="1200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Private</a:t>
              </a:r>
              <a:r>
                <a:rPr kumimoji="0" lang="fr-FR" sz="110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fr-FR" sz="1100" i="0" u="none" strike="noStrike" kern="1200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banker</a:t>
              </a:r>
              <a:endParaRPr kumimoji="0" lang="fr-FR" sz="11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114300" lvl="2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fr-FR" sz="1100" i="0" u="none" strike="noStrike" kern="1200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Risk</a:t>
              </a:r>
              <a:r>
                <a:rPr kumimoji="0" lang="fr-FR" sz="1100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 manager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368825" y="1556792"/>
            <a:ext cx="3392988" cy="146212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cxnSp>
        <p:nvCxnSpPr>
          <p:cNvPr id="23" name="Connecteur droit 22"/>
          <p:cNvCxnSpPr/>
          <p:nvPr/>
        </p:nvCxnSpPr>
        <p:spPr bwMode="auto">
          <a:xfrm>
            <a:off x="3368824" y="1196752"/>
            <a:ext cx="0" cy="4608512"/>
          </a:xfrm>
          <a:prstGeom prst="line">
            <a:avLst/>
          </a:prstGeom>
          <a:ln w="28575" cmpd="sng">
            <a:headEnd type="none" w="sm" len="sm"/>
            <a:tailEnd type="none" w="sm" len="sm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 bwMode="auto">
          <a:xfrm>
            <a:off x="6753200" y="1196752"/>
            <a:ext cx="0" cy="4608512"/>
          </a:xfrm>
          <a:prstGeom prst="line">
            <a:avLst/>
          </a:prstGeom>
          <a:ln w="28575" cmpd="sng">
            <a:headEnd type="none" w="sm" len="sm"/>
            <a:tailEnd type="none" w="sm" len="sm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94844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76200"/>
            <a:ext cx="7669088" cy="952500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b="1" dirty="0" smtClean="0"/>
              <a:t>Quelle situation économique demain?</a:t>
            </a:r>
          </a:p>
          <a:p>
            <a:r>
              <a:rPr lang="en-US" sz="2800" b="1" dirty="0" smtClean="0"/>
              <a:t>	</a:t>
            </a:r>
            <a:r>
              <a:rPr lang="fr-FR" sz="2000" b="1" i="1" dirty="0" smtClean="0"/>
              <a:t>Les secteurs à développer</a:t>
            </a:r>
            <a:endParaRPr lang="fr-FR" sz="2000" i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88504" y="1412776"/>
            <a:ext cx="8856984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00468C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18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/>
              <a:t>	Luxembourg Cluster Initiatives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8504" y="2060848"/>
            <a:ext cx="4896544" cy="38164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468C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1800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000" b="1" u="sng" dirty="0">
              <a:solidFill>
                <a:schemeClr val="tx1"/>
              </a:solidFill>
            </a:endParaRPr>
          </a:p>
          <a:p>
            <a:pPr marL="342900" indent="-342900">
              <a:buFont typeface="Wingdings" charset="2"/>
              <a:buChar char="q"/>
            </a:pPr>
            <a:r>
              <a:rPr lang="fr-FR" sz="2000" b="1" dirty="0" smtClean="0">
                <a:solidFill>
                  <a:schemeClr val="tx1"/>
                </a:solidFill>
              </a:rPr>
              <a:t>Luxembourg </a:t>
            </a:r>
            <a:r>
              <a:rPr lang="fr-FR" sz="2000" b="1" dirty="0" err="1">
                <a:solidFill>
                  <a:schemeClr val="tx1"/>
                </a:solidFill>
              </a:rPr>
              <a:t>Automotive</a:t>
            </a:r>
            <a:r>
              <a:rPr lang="fr-FR" sz="2000" b="1" dirty="0">
                <a:solidFill>
                  <a:schemeClr val="tx1"/>
                </a:solidFill>
              </a:rPr>
              <a:t> Components</a:t>
            </a:r>
          </a:p>
          <a:p>
            <a:pPr marL="342900" indent="-342900">
              <a:buFont typeface="Wingdings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Luxembourg </a:t>
            </a:r>
            <a:r>
              <a:rPr lang="fr-FR" sz="2000" b="1" dirty="0" err="1">
                <a:solidFill>
                  <a:schemeClr val="tx1"/>
                </a:solidFill>
              </a:rPr>
              <a:t>BioHealth</a:t>
            </a:r>
            <a:r>
              <a:rPr lang="fr-FR" sz="2000" b="1" dirty="0">
                <a:solidFill>
                  <a:schemeClr val="tx1"/>
                </a:solidFill>
              </a:rPr>
              <a:t> Cluster</a:t>
            </a:r>
          </a:p>
          <a:p>
            <a:pPr marL="342900" indent="-342900">
              <a:buFont typeface="Wingdings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Luxembourg </a:t>
            </a:r>
            <a:r>
              <a:rPr lang="fr-FR" sz="2000" b="1" dirty="0" err="1">
                <a:solidFill>
                  <a:schemeClr val="tx1"/>
                </a:solidFill>
              </a:rPr>
              <a:t>EcoInnovation</a:t>
            </a:r>
            <a:r>
              <a:rPr lang="fr-FR" sz="2000" b="1" dirty="0">
                <a:solidFill>
                  <a:schemeClr val="tx1"/>
                </a:solidFill>
              </a:rPr>
              <a:t> Cluster</a:t>
            </a:r>
          </a:p>
          <a:p>
            <a:pPr marL="342900" indent="-342900">
              <a:buFont typeface="Wingdings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Luxembourg ICT Cluster</a:t>
            </a:r>
          </a:p>
          <a:p>
            <a:pPr marL="342900" indent="-342900">
              <a:buFont typeface="Wingdings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Luxembourg </a:t>
            </a:r>
            <a:r>
              <a:rPr lang="fr-FR" sz="2000" b="1" dirty="0" err="1">
                <a:solidFill>
                  <a:schemeClr val="tx1"/>
                </a:solidFill>
              </a:rPr>
              <a:t>Materials</a:t>
            </a:r>
            <a:r>
              <a:rPr lang="fr-FR" sz="2000" b="1" dirty="0">
                <a:solidFill>
                  <a:schemeClr val="tx1"/>
                </a:solidFill>
              </a:rPr>
              <a:t> Cluster</a:t>
            </a:r>
          </a:p>
          <a:p>
            <a:pPr marL="342900" indent="-342900">
              <a:buFont typeface="Wingdings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Luxembourg </a:t>
            </a:r>
            <a:r>
              <a:rPr lang="fr-FR" sz="2000" b="1" dirty="0" err="1">
                <a:solidFill>
                  <a:schemeClr val="tx1"/>
                </a:solidFill>
              </a:rPr>
              <a:t>Space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Cluster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7056" y="2060848"/>
            <a:ext cx="3888432" cy="381642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3" b="-15081"/>
          <a:stretch/>
        </p:blipFill>
        <p:spPr>
          <a:xfrm>
            <a:off x="488504" y="4941168"/>
            <a:ext cx="4896544" cy="10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26336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E93C-345E-8B48-BD6A-33D197BE5832}" type="datetime1">
              <a:rPr lang="fr-FR" smtClean="0"/>
              <a:pPr/>
              <a:t>23/01/2015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916832"/>
            <a:ext cx="8712968" cy="35643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7401272" y="935953"/>
            <a:ext cx="1911684" cy="2014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ZoneTexte 1"/>
          <p:cNvSpPr txBox="1"/>
          <p:nvPr/>
        </p:nvSpPr>
        <p:spPr>
          <a:xfrm>
            <a:off x="5385048" y="198884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800000"/>
                </a:solidFill>
              </a:rPr>
              <a:t>Que faut-il retenir</a:t>
            </a:r>
            <a:endParaRPr lang="fr-FR" sz="16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05440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3182" y="620688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H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5048" y="836712"/>
            <a:ext cx="4032448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Finances publiques</a:t>
            </a:r>
            <a:endParaRPr lang="fr-CH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00809"/>
            <a:ext cx="9906000" cy="4248472"/>
          </a:xfrm>
        </p:spPr>
      </p:pic>
      <p:pic>
        <p:nvPicPr>
          <p:cNvPr id="11" name="Image 10" descr="finpub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20" y="1556792"/>
            <a:ext cx="2181875" cy="22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07854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0472" y="4869160"/>
            <a:ext cx="3672408" cy="5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/>
              <a:t>Alors que le programme gouvernemental stipulait que </a:t>
            </a:r>
            <a:r>
              <a:rPr lang="fr-FR" i="1" baseline="30000" dirty="0"/>
              <a:t>« l’effort de consolidation budgétaire portera d’abord sur le côté dépenses »</a:t>
            </a:r>
            <a:r>
              <a:rPr lang="fr-FR" baseline="30000" dirty="0"/>
              <a:t>, au niveau des </a:t>
            </a:r>
            <a:r>
              <a:rPr lang="fr-FR" b="1" baseline="30000" dirty="0"/>
              <a:t>Administrations publiques</a:t>
            </a:r>
            <a:r>
              <a:rPr lang="fr-FR" baseline="30000" dirty="0"/>
              <a:t>, 70% des mesures annoncées pour 2015 concernent les recettes, et par corollaire, seulement 30% des mesures proviennent de dépenses réduites.</a:t>
            </a:r>
            <a:endParaRPr lang="fr-F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76200"/>
            <a:ext cx="7669088" cy="952500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b="1" dirty="0" smtClean="0"/>
              <a:t>Le Luxembourg de demain</a:t>
            </a:r>
          </a:p>
          <a:p>
            <a:r>
              <a:rPr lang="fr-CH" sz="2000" b="1" i="1" dirty="0" smtClean="0"/>
              <a:t>	Comprendre les risques pour relever les défis</a:t>
            </a:r>
            <a:endParaRPr lang="fr-FR" sz="1600" i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60512" y="2492896"/>
            <a:ext cx="4392488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468C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18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600" b="1" u="sng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 smtClean="0">
                <a:solidFill>
                  <a:srgbClr val="000000"/>
                </a:solidFill>
              </a:rPr>
              <a:t>Dépendance vis-à-vis de </a:t>
            </a:r>
            <a:r>
              <a:rPr lang="fr-FR" sz="1600" dirty="0">
                <a:solidFill>
                  <a:srgbClr val="000000"/>
                </a:solidFill>
              </a:rPr>
              <a:t>la demande internationale (cf. crise </a:t>
            </a:r>
            <a:r>
              <a:rPr lang="fr-FR" sz="1600" dirty="0" smtClean="0">
                <a:solidFill>
                  <a:srgbClr val="000000"/>
                </a:solidFill>
              </a:rPr>
              <a:t>économique </a:t>
            </a:r>
            <a:r>
              <a:rPr lang="fr-FR" sz="1600" dirty="0">
                <a:solidFill>
                  <a:srgbClr val="000000"/>
                </a:solidFill>
              </a:rPr>
              <a:t>et </a:t>
            </a:r>
            <a:r>
              <a:rPr lang="fr-FR" sz="1600" dirty="0" smtClean="0">
                <a:solidFill>
                  <a:srgbClr val="000000"/>
                </a:solidFill>
              </a:rPr>
              <a:t>financière </a:t>
            </a:r>
            <a:r>
              <a:rPr lang="fr-FR" sz="1600" dirty="0">
                <a:solidFill>
                  <a:srgbClr val="000000"/>
                </a:solidFill>
              </a:rPr>
              <a:t>actuelle)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 smtClean="0">
                <a:solidFill>
                  <a:srgbClr val="000000"/>
                </a:solidFill>
              </a:rPr>
              <a:t>Dépendance </a:t>
            </a:r>
            <a:r>
              <a:rPr lang="fr-FR" sz="1600" dirty="0">
                <a:solidFill>
                  <a:srgbClr val="000000"/>
                </a:solidFill>
              </a:rPr>
              <a:t>vis-à-vis </a:t>
            </a:r>
            <a:r>
              <a:rPr lang="fr-FR" sz="1600" dirty="0" smtClean="0">
                <a:solidFill>
                  <a:srgbClr val="000000"/>
                </a:solidFill>
              </a:rPr>
              <a:t>des </a:t>
            </a:r>
            <a:r>
              <a:rPr lang="fr-FR" sz="1600" dirty="0">
                <a:solidFill>
                  <a:srgbClr val="000000"/>
                </a:solidFill>
              </a:rPr>
              <a:t>services financiers et de quelques grandes entreprises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 smtClean="0">
                <a:solidFill>
                  <a:srgbClr val="000000"/>
                </a:solidFill>
              </a:rPr>
              <a:t>Dépendance </a:t>
            </a:r>
            <a:r>
              <a:rPr lang="fr-FR" sz="1600" dirty="0">
                <a:solidFill>
                  <a:srgbClr val="000000"/>
                </a:solidFill>
              </a:rPr>
              <a:t>vis-à-vis </a:t>
            </a:r>
            <a:r>
              <a:rPr lang="fr-FR" sz="1600" dirty="0" smtClean="0">
                <a:solidFill>
                  <a:srgbClr val="000000"/>
                </a:solidFill>
              </a:rPr>
              <a:t>de </a:t>
            </a:r>
            <a:r>
              <a:rPr lang="fr-FR" sz="1600" dirty="0">
                <a:solidFill>
                  <a:srgbClr val="000000"/>
                </a:solidFill>
              </a:rPr>
              <a:t>la main d’œuvre et des capitaux </a:t>
            </a:r>
            <a:r>
              <a:rPr lang="fr-FR" sz="1600" dirty="0" smtClean="0">
                <a:solidFill>
                  <a:srgbClr val="000000"/>
                </a:solidFill>
              </a:rPr>
              <a:t>étrangers </a:t>
            </a:r>
            <a:endParaRPr lang="fr-FR" sz="160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 smtClean="0">
                <a:solidFill>
                  <a:srgbClr val="000000"/>
                </a:solidFill>
              </a:rPr>
              <a:t>Dépendance </a:t>
            </a:r>
            <a:r>
              <a:rPr lang="fr-FR" sz="1600" dirty="0">
                <a:solidFill>
                  <a:srgbClr val="000000"/>
                </a:solidFill>
              </a:rPr>
              <a:t>vis-à-vis de </a:t>
            </a:r>
            <a:r>
              <a:rPr lang="fr-FR" sz="1600" dirty="0" smtClean="0">
                <a:solidFill>
                  <a:srgbClr val="000000"/>
                </a:solidFill>
              </a:rPr>
              <a:t>décisions </a:t>
            </a:r>
            <a:r>
              <a:rPr lang="fr-FR" sz="1600" dirty="0">
                <a:solidFill>
                  <a:srgbClr val="000000"/>
                </a:solidFill>
              </a:rPr>
              <a:t>externes 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>
                <a:solidFill>
                  <a:srgbClr val="000000"/>
                </a:solidFill>
              </a:rPr>
              <a:t>Forte </a:t>
            </a:r>
            <a:r>
              <a:rPr lang="fr-FR" sz="1600" dirty="0" smtClean="0">
                <a:solidFill>
                  <a:srgbClr val="000000"/>
                </a:solidFill>
              </a:rPr>
              <a:t>volatilité </a:t>
            </a:r>
            <a:r>
              <a:rPr lang="fr-FR" sz="1600" dirty="0">
                <a:solidFill>
                  <a:srgbClr val="000000"/>
                </a:solidFill>
              </a:rPr>
              <a:t>de la croissance et de certaines recettes fiscales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169024" y="2492896"/>
            <a:ext cx="4464496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468C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1800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600" b="1" u="sng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 smtClean="0">
                <a:solidFill>
                  <a:srgbClr val="000000"/>
                </a:solidFill>
              </a:rPr>
              <a:t>Renforcer la </a:t>
            </a:r>
            <a:r>
              <a:rPr lang="fr-FR" sz="1600" dirty="0">
                <a:solidFill>
                  <a:srgbClr val="000000"/>
                </a:solidFill>
              </a:rPr>
              <a:t>compétitivité des entreprises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 smtClean="0">
                <a:solidFill>
                  <a:srgbClr val="000000"/>
                </a:solidFill>
              </a:rPr>
              <a:t>Disposer d’un </a:t>
            </a:r>
            <a:r>
              <a:rPr lang="fr-FR" sz="1600" dirty="0">
                <a:solidFill>
                  <a:srgbClr val="000000"/>
                </a:solidFill>
              </a:rPr>
              <a:t>cadre législatif et fiscal attrayant (simplification </a:t>
            </a:r>
            <a:r>
              <a:rPr lang="fr-FR" sz="1600" dirty="0" smtClean="0">
                <a:solidFill>
                  <a:srgbClr val="000000"/>
                </a:solidFill>
              </a:rPr>
              <a:t>administrative.</a:t>
            </a:r>
            <a:r>
              <a:rPr lang="fr-FR" sz="1600" dirty="0">
                <a:solidFill>
                  <a:srgbClr val="000000"/>
                </a:solidFill>
              </a:rPr>
              <a:t>..</a:t>
            </a:r>
            <a:r>
              <a:rPr lang="fr-FR" sz="16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 smtClean="0">
                <a:solidFill>
                  <a:srgbClr val="000000"/>
                </a:solidFill>
              </a:rPr>
              <a:t>Faire </a:t>
            </a:r>
            <a:r>
              <a:rPr lang="fr-FR" sz="1600" dirty="0">
                <a:solidFill>
                  <a:srgbClr val="000000"/>
                </a:solidFill>
              </a:rPr>
              <a:t>du Luxembourg un pays attractif pour les décideurs et les investisseurs </a:t>
            </a:r>
            <a:r>
              <a:rPr lang="fr-FR" sz="1600" dirty="0" smtClean="0">
                <a:solidFill>
                  <a:srgbClr val="000000"/>
                </a:solidFill>
              </a:rPr>
              <a:t>étrangers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 smtClean="0">
                <a:solidFill>
                  <a:srgbClr val="000000"/>
                </a:solidFill>
              </a:rPr>
              <a:t>Développer le Nation </a:t>
            </a:r>
            <a:r>
              <a:rPr lang="fr-FR" sz="1600" dirty="0">
                <a:solidFill>
                  <a:srgbClr val="000000"/>
                </a:solidFill>
              </a:rPr>
              <a:t>B</a:t>
            </a:r>
            <a:r>
              <a:rPr lang="fr-FR" sz="1600" dirty="0" smtClean="0">
                <a:solidFill>
                  <a:srgbClr val="000000"/>
                </a:solidFill>
              </a:rPr>
              <a:t>randing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>
                <a:solidFill>
                  <a:srgbClr val="000000"/>
                </a:solidFill>
              </a:rPr>
              <a:t>Maintenir des finances publiques saines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>
                <a:solidFill>
                  <a:srgbClr val="000000"/>
                </a:solidFill>
              </a:rPr>
              <a:t>Maintenir la paix </a:t>
            </a:r>
            <a:r>
              <a:rPr lang="fr-FR" sz="1600" dirty="0" smtClean="0">
                <a:solidFill>
                  <a:srgbClr val="000000"/>
                </a:solidFill>
              </a:rPr>
              <a:t>sociale</a:t>
            </a:r>
            <a:endParaRPr lang="fr-FR" sz="160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Font typeface="Wingdings" charset="2"/>
              <a:buChar char="q"/>
            </a:pPr>
            <a:r>
              <a:rPr lang="fr-FR" sz="1600" dirty="0" smtClean="0">
                <a:solidFill>
                  <a:srgbClr val="000000"/>
                </a:solidFill>
              </a:rPr>
              <a:t>Relever </a:t>
            </a:r>
            <a:r>
              <a:rPr lang="fr-FR" sz="1600" dirty="0">
                <a:solidFill>
                  <a:srgbClr val="000000"/>
                </a:solidFill>
              </a:rPr>
              <a:t>les défis démographiques : santé, </a:t>
            </a:r>
            <a:r>
              <a:rPr lang="fr-FR" sz="1600" dirty="0" smtClean="0">
                <a:solidFill>
                  <a:srgbClr val="000000"/>
                </a:solidFill>
              </a:rPr>
              <a:t>pension…</a:t>
            </a:r>
            <a:endParaRPr lang="fr-FR" sz="1600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54333148"/>
              </p:ext>
            </p:extLst>
          </p:nvPr>
        </p:nvGraphicFramePr>
        <p:xfrm>
          <a:off x="704528" y="1196753"/>
          <a:ext cx="912946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387562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du contenu 1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53" r="8553"/>
          <a:stretch>
            <a:fillRect/>
          </a:stretch>
        </p:blipFill>
        <p:spPr>
          <a:xfrm>
            <a:off x="5601072" y="1988840"/>
            <a:ext cx="3816424" cy="367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76200"/>
            <a:ext cx="7669088" cy="952500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b="1" dirty="0" smtClean="0"/>
              <a:t>Le Luxembourg de demain</a:t>
            </a:r>
          </a:p>
          <a:p>
            <a:r>
              <a:rPr lang="fr-CH" sz="2000" b="1" i="1" dirty="0" smtClean="0"/>
              <a:t>	De nos choix actuels dépend votre future…</a:t>
            </a:r>
            <a:endParaRPr lang="fr-FR" sz="1600" i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7"/>
          <a:stretch/>
        </p:blipFill>
        <p:spPr>
          <a:xfrm>
            <a:off x="272480" y="2060848"/>
            <a:ext cx="428522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Double flèche horizontale 18"/>
          <p:cNvSpPr/>
          <p:nvPr/>
        </p:nvSpPr>
        <p:spPr bwMode="auto">
          <a:xfrm>
            <a:off x="4664968" y="4221088"/>
            <a:ext cx="864096" cy="360040"/>
          </a:xfrm>
          <a:prstGeom prst="leftRightArrow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18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92960" y="2564904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fr-FR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904" y="1484784"/>
            <a:ext cx="1753324" cy="775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2060213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40632" y="188640"/>
            <a:ext cx="7848872" cy="952500"/>
          </a:xfrm>
          <a:prstGeom prst="rect">
            <a:avLst/>
          </a:prstGeom>
          <a:solidFill>
            <a:schemeClr val="bg1">
              <a:lumMod val="85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Les finances publiques</a:t>
            </a:r>
            <a:br>
              <a:rPr lang="fr-FR" sz="2400" b="1" dirty="0" smtClean="0"/>
            </a:br>
            <a:r>
              <a:rPr lang="fr-FR" sz="2400" b="1" dirty="0" smtClean="0"/>
              <a:t>	</a:t>
            </a:r>
            <a:r>
              <a:rPr lang="fr-FR" sz="1800" b="1" i="1" dirty="0" smtClean="0"/>
              <a:t>La situation économique n’est plus la même depuis la crise 	mais la trajectoire des dépenses reste la même</a:t>
            </a:r>
            <a:endParaRPr lang="fr-FR" sz="1800" b="1" i="1" dirty="0"/>
          </a:p>
        </p:txBody>
      </p:sp>
      <p:grpSp>
        <p:nvGrpSpPr>
          <p:cNvPr id="6" name="Grouper 5"/>
          <p:cNvGrpSpPr/>
          <p:nvPr/>
        </p:nvGrpSpPr>
        <p:grpSpPr>
          <a:xfrm>
            <a:off x="560512" y="1556792"/>
            <a:ext cx="4032448" cy="3960440"/>
            <a:chOff x="344488" y="1556792"/>
            <a:chExt cx="4032448" cy="3744416"/>
          </a:xfrm>
        </p:grpSpPr>
        <p:sp>
          <p:nvSpPr>
            <p:cNvPr id="7" name="Rectangle 6"/>
            <p:cNvSpPr/>
            <p:nvPr/>
          </p:nvSpPr>
          <p:spPr>
            <a:xfrm>
              <a:off x="507966" y="1621085"/>
              <a:ext cx="3748216" cy="6732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 sz="12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fr-FR" b="1" dirty="0" smtClean="0">
                  <a:solidFill>
                    <a:srgbClr val="000000"/>
                  </a:solidFill>
                </a:rPr>
                <a:t>Evolution du PIB en volume et évolution hypothétique sur la base de la tendance d’avant-crise (2000-2007) (en mio EUR)</a:t>
              </a:r>
              <a:endParaRPr lang="fr-FR" b="1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Connecteur droit 8"/>
            <p:cNvCxnSpPr/>
            <p:nvPr/>
          </p:nvCxnSpPr>
          <p:spPr bwMode="auto">
            <a:xfrm>
              <a:off x="344488" y="1556792"/>
              <a:ext cx="4032448" cy="0"/>
            </a:xfrm>
            <a:prstGeom prst="line">
              <a:avLst/>
            </a:prstGeom>
            <a:solidFill>
              <a:srgbClr val="00468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C0C0C0"/>
                    </a:outerShdw>
                  </a:effectLst>
                </a14:hiddenEffects>
              </a:ext>
            </a:extLst>
          </p:spPr>
        </p:cxnSp>
        <p:cxnSp>
          <p:nvCxnSpPr>
            <p:cNvPr id="10" name="Connecteur droit 9"/>
            <p:cNvCxnSpPr/>
            <p:nvPr/>
          </p:nvCxnSpPr>
          <p:spPr bwMode="auto">
            <a:xfrm>
              <a:off x="344488" y="5301208"/>
              <a:ext cx="4032448" cy="0"/>
            </a:xfrm>
            <a:prstGeom prst="line">
              <a:avLst/>
            </a:prstGeom>
            <a:solidFill>
              <a:srgbClr val="00468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C0C0C0"/>
                    </a:outerShdw>
                  </a:effectLst>
                </a14:hiddenEffects>
              </a:ext>
            </a:extLst>
          </p:spPr>
        </p:cxn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981" y="2276872"/>
              <a:ext cx="3814478" cy="2847635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/>
          </p:nvCxnSpPr>
          <p:spPr bwMode="auto">
            <a:xfrm>
              <a:off x="4376936" y="1556792"/>
              <a:ext cx="0" cy="3744416"/>
            </a:xfrm>
            <a:prstGeom prst="line">
              <a:avLst/>
            </a:prstGeom>
            <a:solidFill>
              <a:srgbClr val="00468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C0C0C0"/>
                    </a:outerShdw>
                  </a:effectLst>
                </a14:hiddenEffects>
              </a:ext>
            </a:extLst>
          </p:spPr>
        </p:cxnSp>
        <p:cxnSp>
          <p:nvCxnSpPr>
            <p:cNvPr id="15" name="Connecteur droit 14"/>
            <p:cNvCxnSpPr/>
            <p:nvPr/>
          </p:nvCxnSpPr>
          <p:spPr bwMode="auto">
            <a:xfrm>
              <a:off x="344488" y="1556792"/>
              <a:ext cx="0" cy="3744416"/>
            </a:xfrm>
            <a:prstGeom prst="line">
              <a:avLst/>
            </a:prstGeom>
            <a:solidFill>
              <a:srgbClr val="00468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C0C0C0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881430"/>
              </p:ext>
            </p:extLst>
          </p:nvPr>
        </p:nvGraphicFramePr>
        <p:xfrm>
          <a:off x="4808984" y="1556792"/>
          <a:ext cx="46805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0866179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B5AB-3983-F640-80BF-C157EB7245C3}" type="datetime1">
              <a:rPr lang="fr-FR"/>
              <a:pPr/>
              <a:t>23/01/2015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632" y="188640"/>
            <a:ext cx="7848872" cy="952500"/>
          </a:xfrm>
          <a:solidFill>
            <a:schemeClr val="bg1">
              <a:lumMod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b="1" dirty="0" smtClean="0"/>
              <a:t>Les finances publiques</a:t>
            </a:r>
            <a:br>
              <a:rPr lang="fr-FR" sz="2400" b="1" dirty="0" smtClean="0"/>
            </a:br>
            <a:r>
              <a:rPr lang="fr-FR" sz="2400" b="1" dirty="0" smtClean="0"/>
              <a:t>	</a:t>
            </a:r>
            <a:r>
              <a:rPr lang="fr-FR" sz="1800" b="1" i="1" dirty="0" smtClean="0"/>
              <a:t>Un Etat qui vit au-dessus de ses moyens devient</a:t>
            </a:r>
            <a:br>
              <a:rPr lang="fr-FR" sz="1800" b="1" i="1" dirty="0" smtClean="0"/>
            </a:br>
            <a:r>
              <a:rPr lang="fr-FR" sz="1800" b="1" i="1" dirty="0" smtClean="0"/>
              <a:t>	un lourd fardeau pour les générations futures!</a:t>
            </a:r>
            <a:endParaRPr lang="fr-FR" sz="1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1928664" y="5013176"/>
            <a:ext cx="756084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sz="1300" dirty="0"/>
              <a:t>D</a:t>
            </a:r>
            <a:r>
              <a:rPr lang="fr-FR" sz="1300" dirty="0" smtClean="0"/>
              <a:t>epuis </a:t>
            </a:r>
            <a:r>
              <a:rPr lang="fr-FR" sz="1300" dirty="0"/>
              <a:t>2002, </a:t>
            </a:r>
            <a:r>
              <a:rPr lang="fr-FR" sz="1300" dirty="0" smtClean="0"/>
              <a:t>un </a:t>
            </a:r>
            <a:r>
              <a:rPr lang="fr-FR" sz="1300" dirty="0"/>
              <a:t>seul budget non-</a:t>
            </a:r>
            <a:r>
              <a:rPr lang="fr-FR" sz="1300" dirty="0" smtClean="0"/>
              <a:t>déficitaire </a:t>
            </a:r>
            <a:r>
              <a:rPr lang="fr-FR" sz="1300" dirty="0" smtClean="0">
                <a:sym typeface="Wingdings"/>
              </a:rPr>
              <a:t> </a:t>
            </a:r>
            <a:r>
              <a:rPr lang="fr-FR" sz="1300" dirty="0" smtClean="0"/>
              <a:t>l’accumulation </a:t>
            </a:r>
            <a:r>
              <a:rPr lang="fr-FR" sz="1300" dirty="0"/>
              <a:t>de </a:t>
            </a:r>
            <a:r>
              <a:rPr lang="fr-FR" sz="1300" dirty="0" smtClean="0"/>
              <a:t>déficits </a:t>
            </a:r>
            <a:r>
              <a:rPr lang="fr-FR" sz="1300" dirty="0"/>
              <a:t>publics </a:t>
            </a:r>
            <a:r>
              <a:rPr lang="fr-FR" sz="1300" dirty="0" smtClean="0"/>
              <a:t>gonfle la </a:t>
            </a:r>
            <a:r>
              <a:rPr lang="fr-FR" sz="1300" dirty="0"/>
              <a:t>dette </a:t>
            </a:r>
            <a:r>
              <a:rPr lang="fr-FR" sz="1300" dirty="0" smtClean="0"/>
              <a:t>publique!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FR" sz="1300" dirty="0" smtClean="0"/>
              <a:t>Coût des intérêts en 2015 : environ 215 </a:t>
            </a:r>
            <a:r>
              <a:rPr lang="fr-FR" sz="1300" dirty="0"/>
              <a:t>millions EUR </a:t>
            </a:r>
            <a:r>
              <a:rPr lang="fr-FR" sz="1300" dirty="0" smtClean="0"/>
              <a:t>d’intérêts </a:t>
            </a:r>
            <a:r>
              <a:rPr lang="fr-FR" sz="1300" dirty="0" smtClean="0">
                <a:sym typeface="Wingdings"/>
              </a:rPr>
              <a:t>= </a:t>
            </a:r>
            <a:r>
              <a:rPr lang="fr-FR" sz="1300" dirty="0" smtClean="0"/>
              <a:t>2 </a:t>
            </a:r>
            <a:r>
              <a:rPr lang="fr-FR" sz="1300" dirty="0"/>
              <a:t>ou 3 </a:t>
            </a:r>
            <a:r>
              <a:rPr lang="fr-FR" sz="1300" dirty="0" smtClean="0"/>
              <a:t>lycées!</a:t>
            </a:r>
            <a:endParaRPr lang="fr-FR" sz="1300" dirty="0"/>
          </a:p>
        </p:txBody>
      </p:sp>
      <p:sp>
        <p:nvSpPr>
          <p:cNvPr id="2" name="Flèche droite rayée 1"/>
          <p:cNvSpPr/>
          <p:nvPr/>
        </p:nvSpPr>
        <p:spPr bwMode="auto">
          <a:xfrm>
            <a:off x="632520" y="5157192"/>
            <a:ext cx="978408" cy="484632"/>
          </a:xfrm>
          <a:prstGeom prst="stripedRightArrow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8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341834"/>
              </p:ext>
            </p:extLst>
          </p:nvPr>
        </p:nvGraphicFramePr>
        <p:xfrm>
          <a:off x="4880992" y="1412776"/>
          <a:ext cx="4608512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988840"/>
            <a:ext cx="4464496" cy="2808312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248" y="2060848"/>
            <a:ext cx="1103079" cy="792088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cxnSp>
        <p:nvCxnSpPr>
          <p:cNvPr id="15" name="Connecteur droit 14"/>
          <p:cNvCxnSpPr/>
          <p:nvPr/>
        </p:nvCxnSpPr>
        <p:spPr bwMode="auto">
          <a:xfrm>
            <a:off x="8337376" y="2276872"/>
            <a:ext cx="864096" cy="0"/>
          </a:xfrm>
          <a:prstGeom prst="line">
            <a:avLst/>
          </a:prstGeom>
          <a:solidFill>
            <a:srgbClr val="00468C"/>
          </a:solidFill>
          <a:ln w="9525" cap="flat" cmpd="sng" algn="ctr">
            <a:solidFill>
              <a:srgbClr val="800000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17" name="Connecteur droit 16"/>
          <p:cNvCxnSpPr/>
          <p:nvPr/>
        </p:nvCxnSpPr>
        <p:spPr bwMode="auto">
          <a:xfrm>
            <a:off x="9201472" y="2276872"/>
            <a:ext cx="0" cy="360040"/>
          </a:xfrm>
          <a:prstGeom prst="line">
            <a:avLst/>
          </a:prstGeom>
          <a:solidFill>
            <a:srgbClr val="00468C"/>
          </a:solidFill>
          <a:ln w="9525" cap="flat" cmpd="sng" algn="ctr">
            <a:solidFill>
              <a:srgbClr val="800000"/>
            </a:solidFill>
            <a:prstDash val="sys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24" name="Connecteur droit avec flèche 23"/>
          <p:cNvCxnSpPr/>
          <p:nvPr/>
        </p:nvCxnSpPr>
        <p:spPr bwMode="auto">
          <a:xfrm>
            <a:off x="4520952" y="2924944"/>
            <a:ext cx="1368152" cy="0"/>
          </a:xfrm>
          <a:prstGeom prst="straightConnector1">
            <a:avLst/>
          </a:prstGeom>
          <a:solidFill>
            <a:srgbClr val="00468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sp>
        <p:nvSpPr>
          <p:cNvPr id="3" name="Ellipse 2"/>
          <p:cNvSpPr/>
          <p:nvPr/>
        </p:nvSpPr>
        <p:spPr bwMode="auto">
          <a:xfrm flipV="1">
            <a:off x="7329264" y="2276872"/>
            <a:ext cx="72008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18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499718"/>
              </p:ext>
            </p:extLst>
          </p:nvPr>
        </p:nvGraphicFramePr>
        <p:xfrm>
          <a:off x="272479" y="1412776"/>
          <a:ext cx="446449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5641536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669088" cy="952500"/>
          </a:xfrm>
          <a:solidFill>
            <a:schemeClr val="bg1">
              <a:lumMod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CH" sz="2800" b="1" dirty="0"/>
              <a:t>Les finances publiques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	</a:t>
            </a:r>
            <a:r>
              <a:rPr lang="fr-FR" sz="2000" b="1" i="1" dirty="0"/>
              <a:t>N</a:t>
            </a:r>
            <a:r>
              <a:rPr lang="fr-FR" sz="2000" b="1" i="1" dirty="0" smtClean="0"/>
              <a:t>ouvelles mesures annoncées pour 2015 </a:t>
            </a:r>
            <a:endParaRPr lang="fr-FR" sz="2000" i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95315"/>
              </p:ext>
            </p:extLst>
          </p:nvPr>
        </p:nvGraphicFramePr>
        <p:xfrm>
          <a:off x="4088904" y="1340768"/>
          <a:ext cx="5256583" cy="1368152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3384376"/>
                <a:gridCol w="1872207"/>
              </a:tblGrid>
              <a:tr h="26078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Mesures du paquet d’avenir 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+146 millions EUR </a:t>
                      </a:r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329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« Contribution pour l’avenir des enfants » 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+119 millions EUR </a:t>
                      </a:r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078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Augmentation de la TVA 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+250 millions EUR </a:t>
                      </a:r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21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Effets</a:t>
                      </a:r>
                      <a:r>
                        <a:rPr lang="fr-FR" sz="1200" baseline="0" dirty="0" smtClean="0"/>
                        <a:t> de ces mesures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+500 millions EUR</a:t>
                      </a:r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072680" y="1628800"/>
            <a:ext cx="1800200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tx1"/>
                </a:solidFill>
              </a:rPr>
              <a:t>3 grands types de mesures</a:t>
            </a:r>
            <a:endParaRPr lang="fr-FR" sz="16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904076"/>
              </p:ext>
            </p:extLst>
          </p:nvPr>
        </p:nvGraphicFramePr>
        <p:xfrm>
          <a:off x="4088904" y="2996952"/>
          <a:ext cx="5256584" cy="273205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92287"/>
                <a:gridCol w="2664297"/>
              </a:tblGrid>
              <a:tr h="41839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Exemples de</a:t>
                      </a:r>
                      <a:r>
                        <a:rPr lang="fr-FR" sz="1400" baseline="0" noProof="0" dirty="0" smtClean="0"/>
                        <a:t> mesures du paquet d’avenir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noProof="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05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N°45:</a:t>
                      </a:r>
                      <a:r>
                        <a:rPr lang="fr-FR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Regroupement des CRP et du CEPS dans une seule structure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n°67 : Révision des modalités d’application du système d’aides aux entreprises </a:t>
                      </a:r>
                      <a:endParaRPr lang="fr-FR" sz="12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80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n°106 : Abolition du trimestre de faveur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n°190 : Abolition de l'aide à la</a:t>
                      </a:r>
                      <a:r>
                        <a:rPr lang="fr-FR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création d'entreprise 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598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n°125-126-127 : Abolition de l'allocation d'éducation, de maternité</a:t>
                      </a:r>
                      <a:r>
                        <a:rPr lang="fr-FR" sz="1200" kern="1200" baseline="0" noProof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réforme des allocations familiale</a:t>
                      </a:r>
                      <a:r>
                        <a:rPr lang="fr-FR" sz="1200" kern="1200" noProof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n°180</a:t>
                      </a:r>
                      <a:r>
                        <a:rPr lang="fr-FR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Introduction d’un plafond de revenu à la bonification d’intérêt </a:t>
                      </a:r>
                      <a:endParaRPr lang="fr-FR" sz="120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Image 12" descr="Budget 20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20" y="2492896"/>
            <a:ext cx="3240360" cy="1872208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 bwMode="auto">
          <a:xfrm>
            <a:off x="1208584" y="1916832"/>
            <a:ext cx="648072" cy="0"/>
          </a:xfrm>
          <a:prstGeom prst="straightConnector1">
            <a:avLst/>
          </a:prstGeom>
          <a:solidFill>
            <a:srgbClr val="0046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23" name="Connecteur droit 22"/>
          <p:cNvCxnSpPr/>
          <p:nvPr/>
        </p:nvCxnSpPr>
        <p:spPr bwMode="auto">
          <a:xfrm flipV="1">
            <a:off x="1208584" y="1916832"/>
            <a:ext cx="0" cy="432048"/>
          </a:xfrm>
          <a:prstGeom prst="line">
            <a:avLst/>
          </a:prstGeom>
          <a:solidFill>
            <a:srgbClr val="00468C"/>
          </a:solidFill>
          <a:ln w="9525" cap="flat" cmpd="sng" algn="ctr">
            <a:solidFill>
              <a:srgbClr val="00468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grpSp>
        <p:nvGrpSpPr>
          <p:cNvPr id="8" name="Grouper 7"/>
          <p:cNvGrpSpPr/>
          <p:nvPr/>
        </p:nvGrpSpPr>
        <p:grpSpPr>
          <a:xfrm>
            <a:off x="560512" y="4941168"/>
            <a:ext cx="3168352" cy="476509"/>
            <a:chOff x="632520" y="5301208"/>
            <a:chExt cx="3168352" cy="47650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520" y="5301208"/>
              <a:ext cx="576064" cy="476509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208584" y="5301208"/>
              <a:ext cx="2592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800000"/>
                  </a:solidFill>
                </a:rPr>
                <a:t>Avant accord entre le Gouvernement et les syndicats du 28.11.2014</a:t>
              </a:r>
              <a:endParaRPr lang="fr-FR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453509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752" y="3284984"/>
            <a:ext cx="2469842" cy="1857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669088" cy="952500"/>
          </a:xfrm>
          <a:solidFill>
            <a:schemeClr val="bg1">
              <a:lumMod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CH" sz="2800" b="1" dirty="0"/>
              <a:t>Les finances publiques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	</a:t>
            </a:r>
            <a:r>
              <a:rPr lang="fr-FR" sz="2000" b="1" dirty="0"/>
              <a:t>Composition des finances publiques en </a:t>
            </a:r>
            <a:r>
              <a:rPr lang="fr-FR" sz="2000" b="1" dirty="0" smtClean="0"/>
              <a:t>2015</a:t>
            </a:r>
            <a:endParaRPr lang="fr-FR" sz="2000" b="1" i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50676"/>
              </p:ext>
            </p:extLst>
          </p:nvPr>
        </p:nvGraphicFramePr>
        <p:xfrm>
          <a:off x="632520" y="1412776"/>
          <a:ext cx="3888433" cy="1657345"/>
        </p:xfrm>
        <a:graphic>
          <a:graphicData uri="http://schemas.openxmlformats.org/drawingml/2006/table">
            <a:tbl>
              <a:tblPr firstRow="1" lastRow="1">
                <a:tableStyleId>{5A111915-BE36-4E01-A7E5-04B1672EAD32}</a:tableStyleId>
              </a:tblPr>
              <a:tblGrid>
                <a:gridCol w="2160240"/>
                <a:gridCol w="701061"/>
                <a:gridCol w="1027132"/>
              </a:tblGrid>
              <a:tr h="226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Solde 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En mio</a:t>
                      </a:r>
                      <a:r>
                        <a:rPr lang="fr-FR" sz="1200" baseline="0" dirty="0" smtClean="0"/>
                        <a:t> EUR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En % du PIB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Administration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</a:rPr>
                        <a:t> centrale</a:t>
                      </a:r>
                      <a:endParaRPr lang="fr-FR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- 818,6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- 1,6%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Administrations</a:t>
                      </a:r>
                      <a:r>
                        <a:rPr lang="fr-FR" sz="1200" baseline="0" dirty="0" smtClean="0"/>
                        <a:t> locales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- 53,5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-0,1%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Sécurité sociale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+ 794,4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+ 1,5%</a:t>
                      </a:r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8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= Administration publique</a:t>
                      </a:r>
                      <a:endParaRPr lang="fr-FR" sz="1200" dirty="0"/>
                    </a:p>
                  </a:txBody>
                  <a:tcPr marT="1404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- 75,7</a:t>
                      </a:r>
                      <a:endParaRPr lang="fr-FR" sz="1200" dirty="0"/>
                    </a:p>
                  </a:txBody>
                  <a:tcPr marT="1404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- 0,2%</a:t>
                      </a:r>
                      <a:endParaRPr lang="fr-FR" sz="1200" dirty="0"/>
                    </a:p>
                  </a:txBody>
                  <a:tcPr marT="14040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er 6"/>
          <p:cNvGrpSpPr/>
          <p:nvPr/>
        </p:nvGrpSpPr>
        <p:grpSpPr>
          <a:xfrm>
            <a:off x="632520" y="5301208"/>
            <a:ext cx="3960440" cy="600164"/>
            <a:chOff x="799275" y="5301208"/>
            <a:chExt cx="2981385" cy="60016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275" y="5373216"/>
              <a:ext cx="409210" cy="476509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266943" y="5301208"/>
              <a:ext cx="251371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800000"/>
                  </a:solidFill>
                </a:rPr>
                <a:t>Avec mesures annoncées par le Gouvernement mais avant accord entre le Gouvernement et les syndicats du 28.11.2014</a:t>
              </a:r>
              <a:endParaRPr lang="fr-FR" dirty="0">
                <a:solidFill>
                  <a:srgbClr val="800000"/>
                </a:solidFill>
              </a:endParaRP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008" y="2492896"/>
            <a:ext cx="4320480" cy="3456384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9" name="Connecteur droit 18"/>
          <p:cNvCxnSpPr/>
          <p:nvPr/>
        </p:nvCxnSpPr>
        <p:spPr bwMode="auto">
          <a:xfrm>
            <a:off x="488504" y="1988840"/>
            <a:ext cx="216024" cy="0"/>
          </a:xfrm>
          <a:prstGeom prst="line">
            <a:avLst/>
          </a:prstGeom>
          <a:solidFill>
            <a:srgbClr val="00468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21" name="Connecteur droit 20"/>
          <p:cNvCxnSpPr/>
          <p:nvPr/>
        </p:nvCxnSpPr>
        <p:spPr bwMode="auto">
          <a:xfrm flipV="1">
            <a:off x="488504" y="1988840"/>
            <a:ext cx="0" cy="2160240"/>
          </a:xfrm>
          <a:prstGeom prst="line">
            <a:avLst/>
          </a:prstGeom>
          <a:solidFill>
            <a:srgbClr val="00468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 flipV="1">
            <a:off x="488504" y="4149080"/>
            <a:ext cx="288032" cy="580"/>
          </a:xfrm>
          <a:prstGeom prst="line">
            <a:avLst/>
          </a:prstGeom>
          <a:solidFill>
            <a:srgbClr val="00468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29" name="Connecteur droit 28"/>
          <p:cNvCxnSpPr>
            <a:stCxn id="43" idx="3"/>
          </p:cNvCxnSpPr>
          <p:nvPr/>
        </p:nvCxnSpPr>
        <p:spPr bwMode="auto">
          <a:xfrm>
            <a:off x="2720752" y="4148500"/>
            <a:ext cx="1944216" cy="580"/>
          </a:xfrm>
          <a:prstGeom prst="line">
            <a:avLst/>
          </a:prstGeom>
          <a:solidFill>
            <a:srgbClr val="00468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31" name="Connecteur droit 30"/>
          <p:cNvCxnSpPr/>
          <p:nvPr/>
        </p:nvCxnSpPr>
        <p:spPr bwMode="auto">
          <a:xfrm flipV="1">
            <a:off x="4736976" y="2204864"/>
            <a:ext cx="0" cy="1584176"/>
          </a:xfrm>
          <a:prstGeom prst="line">
            <a:avLst/>
          </a:prstGeom>
          <a:solidFill>
            <a:srgbClr val="00468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37" name="Connecteur droit 36"/>
          <p:cNvCxnSpPr/>
          <p:nvPr/>
        </p:nvCxnSpPr>
        <p:spPr bwMode="auto">
          <a:xfrm flipV="1">
            <a:off x="4736976" y="3789040"/>
            <a:ext cx="0" cy="936104"/>
          </a:xfrm>
          <a:prstGeom prst="line">
            <a:avLst/>
          </a:prstGeom>
          <a:solidFill>
            <a:srgbClr val="00468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40" name="Connecteur droit avec flèche 39"/>
          <p:cNvCxnSpPr/>
          <p:nvPr/>
        </p:nvCxnSpPr>
        <p:spPr bwMode="auto">
          <a:xfrm>
            <a:off x="4736976" y="2204864"/>
            <a:ext cx="216024" cy="0"/>
          </a:xfrm>
          <a:prstGeom prst="straightConnector1">
            <a:avLst/>
          </a:prstGeom>
          <a:solidFill>
            <a:srgbClr val="00468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41" name="Connecteur droit avec flèche 40"/>
          <p:cNvCxnSpPr/>
          <p:nvPr/>
        </p:nvCxnSpPr>
        <p:spPr bwMode="auto">
          <a:xfrm>
            <a:off x="4736976" y="4725144"/>
            <a:ext cx="216024" cy="0"/>
          </a:xfrm>
          <a:prstGeom prst="straightConnector1">
            <a:avLst/>
          </a:prstGeom>
          <a:solidFill>
            <a:srgbClr val="00468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sp>
        <p:nvSpPr>
          <p:cNvPr id="43" name="ZoneTexte 42"/>
          <p:cNvSpPr txBox="1"/>
          <p:nvPr/>
        </p:nvSpPr>
        <p:spPr>
          <a:xfrm>
            <a:off x="776536" y="3933056"/>
            <a:ext cx="1944216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Administration centrale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 = cœur de la problématique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28349"/>
              </p:ext>
            </p:extLst>
          </p:nvPr>
        </p:nvGraphicFramePr>
        <p:xfrm>
          <a:off x="5025008" y="1412776"/>
          <a:ext cx="4320480" cy="962977"/>
        </p:xfrm>
        <a:graphic>
          <a:graphicData uri="http://schemas.openxmlformats.org/drawingml/2006/table">
            <a:tbl>
              <a:tblPr firstRow="1" lastRow="1">
                <a:tableStyleId>{5A111915-BE36-4E01-A7E5-04B1672EAD32}</a:tableStyleId>
              </a:tblPr>
              <a:tblGrid>
                <a:gridCol w="2929139"/>
                <a:gridCol w="1391341"/>
              </a:tblGrid>
              <a:tr h="2096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rgbClr val="000000"/>
                          </a:solidFill>
                        </a:rPr>
                        <a:t>Recettes de l’Administration centrale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0" dirty="0" smtClean="0">
                          <a:solidFill>
                            <a:srgbClr val="000000"/>
                          </a:solidFill>
                        </a:rPr>
                        <a:t>14 842 mio EUR </a:t>
                      </a:r>
                      <a:endParaRPr lang="fr-FR" sz="11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000000"/>
                          </a:solidFill>
                        </a:rPr>
                        <a:t>Dépenses de l’Administration centrale</a:t>
                      </a:r>
                      <a:endParaRPr lang="fr-FR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000000"/>
                          </a:solidFill>
                        </a:rPr>
                        <a:t>15 658 mio EUR </a:t>
                      </a:r>
                      <a:endParaRPr lang="fr-FR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1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Déficit de l’Administration centrale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100" dirty="0"/>
                    </a:p>
                  </a:txBody>
                  <a:tcPr marL="0" marR="72000" marT="468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/>
                        <a:t>818 mio EUR</a:t>
                      </a:r>
                      <a:endParaRPr lang="fr-FR" sz="1100" dirty="0"/>
                    </a:p>
                  </a:txBody>
                  <a:tcPr marL="0" marR="72000" marT="46800" marB="1404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655432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9790-4CD3-A34B-9E00-B30FFA7AE751}" type="datetime1">
              <a:rPr lang="fr-FR" smtClean="0"/>
              <a:pPr/>
              <a:t>23/01/2015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669088" cy="952500"/>
          </a:xfrm>
          <a:solidFill>
            <a:schemeClr val="bg1">
              <a:lumMod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CH" sz="2800" b="1" dirty="0"/>
              <a:t>Les finances publiques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	</a:t>
            </a:r>
            <a:r>
              <a:rPr lang="en-US" sz="1800" b="1" i="1" dirty="0" smtClean="0"/>
              <a:t>On va dans la bonne direction…</a:t>
            </a:r>
            <a:endParaRPr lang="fr-FR" sz="20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496" y="2276872"/>
            <a:ext cx="9314667" cy="3096344"/>
          </a:xfrm>
          <a:prstGeom prst="rect">
            <a:avLst/>
          </a:prstGeom>
          <a:ln>
            <a:solidFill>
              <a:schemeClr val="tx1"/>
            </a:solidFill>
            <a:prstDash val="dot"/>
          </a:ln>
        </p:spPr>
      </p:pic>
      <p:sp>
        <p:nvSpPr>
          <p:cNvPr id="3" name="Rectangle 2"/>
          <p:cNvSpPr/>
          <p:nvPr/>
        </p:nvSpPr>
        <p:spPr>
          <a:xfrm>
            <a:off x="5961112" y="5517232"/>
            <a:ext cx="28115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hlinkClick r:id="rId3"/>
              </a:rPr>
              <a:t>http://www.budget.public.lu/#!/</a:t>
            </a:r>
            <a:r>
              <a:rPr lang="fr-FR" dirty="0" smtClean="0">
                <a:solidFill>
                  <a:srgbClr val="000000"/>
                </a:solidFill>
                <a:hlinkClick r:id="rId3"/>
              </a:rPr>
              <a:t>zukunftspak</a:t>
            </a:r>
            <a:endParaRPr lang="fr-FR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>
            <a:off x="1280592" y="1628800"/>
            <a:ext cx="0" cy="432048"/>
          </a:xfrm>
          <a:prstGeom prst="straightConnector1">
            <a:avLst/>
          </a:prstGeom>
          <a:solidFill>
            <a:srgbClr val="0046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/>
        </p:nvCxnSpPr>
        <p:spPr bwMode="auto">
          <a:xfrm>
            <a:off x="1280592" y="1628800"/>
            <a:ext cx="936104" cy="0"/>
          </a:xfrm>
          <a:prstGeom prst="line">
            <a:avLst/>
          </a:prstGeom>
          <a:solidFill>
            <a:srgbClr val="00468C"/>
          </a:solidFill>
          <a:ln w="9525" cap="flat" cmpd="sng" algn="ctr">
            <a:solidFill>
              <a:srgbClr val="00468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776536" y="2132856"/>
            <a:ext cx="1162197" cy="2616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chiffres absolus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7473280" y="2132856"/>
            <a:ext cx="968854" cy="2616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en % du PIB</a:t>
            </a:r>
            <a:endParaRPr lang="fr-FR" dirty="0"/>
          </a:p>
        </p:txBody>
      </p:sp>
      <p:cxnSp>
        <p:nvCxnSpPr>
          <p:cNvPr id="27" name="Connecteur droit 26"/>
          <p:cNvCxnSpPr/>
          <p:nvPr/>
        </p:nvCxnSpPr>
        <p:spPr bwMode="auto">
          <a:xfrm>
            <a:off x="7113240" y="1628800"/>
            <a:ext cx="864096" cy="0"/>
          </a:xfrm>
          <a:prstGeom prst="line">
            <a:avLst/>
          </a:prstGeom>
          <a:solidFill>
            <a:srgbClr val="00468C"/>
          </a:solidFill>
          <a:ln w="9525" cap="flat" cmpd="sng" algn="ctr">
            <a:solidFill>
              <a:srgbClr val="00468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cxnSp>
        <p:nvCxnSpPr>
          <p:cNvPr id="28" name="Connecteur droit avec flèche 27"/>
          <p:cNvCxnSpPr/>
          <p:nvPr/>
        </p:nvCxnSpPr>
        <p:spPr bwMode="auto">
          <a:xfrm>
            <a:off x="7977336" y="1628800"/>
            <a:ext cx="0" cy="432048"/>
          </a:xfrm>
          <a:prstGeom prst="straightConnector1">
            <a:avLst/>
          </a:prstGeom>
          <a:solidFill>
            <a:srgbClr val="0046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0C0C0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2144688" y="1340768"/>
            <a:ext cx="4968552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Effets des mesures annoncées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Evolution du solde Solde de l’Administration centrale</a:t>
            </a:r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920552" y="5445224"/>
            <a:ext cx="3096344" cy="504056"/>
            <a:chOff x="632520" y="5301208"/>
            <a:chExt cx="3168352" cy="476509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520" y="5301208"/>
              <a:ext cx="576064" cy="476509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1208584" y="5301208"/>
              <a:ext cx="2592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800000"/>
                  </a:solidFill>
                </a:rPr>
                <a:t>Avant accord entre le Gouvernement et les syndicats du 28.11.2014</a:t>
              </a:r>
              <a:endParaRPr lang="fr-FR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183730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B5AB-3983-F640-80BF-C157EB7245C3}" type="datetime1">
              <a:rPr lang="fr-FR"/>
              <a:pPr/>
              <a:t>23/01/2015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632" y="188640"/>
            <a:ext cx="7704856" cy="952500"/>
          </a:xfrm>
          <a:solidFill>
            <a:schemeClr val="bg1">
              <a:lumMod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b="1" dirty="0" smtClean="0"/>
              <a:t>Les finances publiques</a:t>
            </a:r>
            <a:br>
              <a:rPr lang="fr-FR" sz="2400" b="1" dirty="0" smtClean="0"/>
            </a:br>
            <a:r>
              <a:rPr lang="fr-FR" sz="2400" b="1" dirty="0" smtClean="0"/>
              <a:t>	</a:t>
            </a:r>
            <a:r>
              <a:rPr lang="fr-FR" sz="1800" b="1" i="1" dirty="0" smtClean="0"/>
              <a:t>Mais</a:t>
            </a:r>
            <a:r>
              <a:rPr lang="fr-FR" sz="1800" b="1" dirty="0" smtClean="0"/>
              <a:t> </a:t>
            </a:r>
            <a:r>
              <a:rPr lang="fr-FR" sz="1800" b="1" i="1" dirty="0" smtClean="0"/>
              <a:t>on oublie </a:t>
            </a:r>
            <a:r>
              <a:rPr lang="fr-FR" sz="1800" b="1" i="1" dirty="0"/>
              <a:t>l</a:t>
            </a:r>
            <a:r>
              <a:rPr lang="fr-FR" sz="1800" b="1" i="1" dirty="0" smtClean="0"/>
              <a:t>a plus grande menace financière qui pèse sur 	le pays… (1)</a:t>
            </a:r>
            <a:endParaRPr lang="fr-FR" sz="1800" b="1" i="1" dirty="0"/>
          </a:p>
        </p:txBody>
      </p:sp>
      <p:graphicFrame>
        <p:nvGraphicFramePr>
          <p:cNvPr id="11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470725"/>
              </p:ext>
            </p:extLst>
          </p:nvPr>
        </p:nvGraphicFramePr>
        <p:xfrm>
          <a:off x="6753200" y="1700808"/>
          <a:ext cx="25922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753200" y="1340768"/>
            <a:ext cx="2592288" cy="276999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200" dirty="0"/>
              <a:t>Âge </a:t>
            </a:r>
            <a:r>
              <a:rPr lang="fr-FR" sz="1200" dirty="0" smtClean="0"/>
              <a:t>sortie </a:t>
            </a:r>
            <a:r>
              <a:rPr lang="fr-FR" sz="1200" dirty="0"/>
              <a:t>du marché de </a:t>
            </a:r>
            <a:r>
              <a:rPr lang="fr-FR" sz="1200" dirty="0" smtClean="0"/>
              <a:t>travail</a:t>
            </a:r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9057456" y="5301208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tx1"/>
                </a:solidFill>
              </a:rPr>
              <a:t>BE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057456" y="5445224"/>
            <a:ext cx="416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tx1"/>
                </a:solidFill>
              </a:rPr>
              <a:t>LU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057456" y="5157192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tx1"/>
                </a:solidFill>
              </a:rPr>
              <a:t>FR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057456" y="4437112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tx1"/>
                </a:solidFill>
              </a:rPr>
              <a:t>Al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904" y="4365104"/>
            <a:ext cx="808991" cy="72809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528" y="1700808"/>
            <a:ext cx="5688632" cy="41764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704528" y="1340768"/>
            <a:ext cx="5688632" cy="276999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200" dirty="0" smtClean="0"/>
              <a:t>Démographie de l’emploi résident et frontalier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7816929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B5AB-3983-F640-80BF-C157EB7245C3}" type="datetime1">
              <a:rPr lang="fr-FR"/>
              <a:pPr/>
              <a:t>23/01/2015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632" y="188640"/>
            <a:ext cx="7632848" cy="952500"/>
          </a:xfrm>
          <a:solidFill>
            <a:schemeClr val="bg1">
              <a:lumMod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b="1" dirty="0" smtClean="0"/>
              <a:t>Les finances publiques</a:t>
            </a:r>
            <a:br>
              <a:rPr lang="fr-FR" sz="2400" b="1" dirty="0" smtClean="0"/>
            </a:br>
            <a:r>
              <a:rPr lang="fr-FR" sz="2400" b="1" dirty="0" smtClean="0"/>
              <a:t>	</a:t>
            </a:r>
            <a:r>
              <a:rPr lang="fr-FR" sz="1800" b="1" i="1" dirty="0" smtClean="0"/>
              <a:t>Mais</a:t>
            </a:r>
            <a:r>
              <a:rPr lang="fr-FR" sz="1800" b="1" dirty="0" smtClean="0"/>
              <a:t> </a:t>
            </a:r>
            <a:r>
              <a:rPr lang="fr-FR" sz="1800" b="1" i="1" dirty="0" smtClean="0"/>
              <a:t>on oublie </a:t>
            </a:r>
            <a:r>
              <a:rPr lang="fr-FR" sz="1800" b="1" i="1" dirty="0"/>
              <a:t>l</a:t>
            </a:r>
            <a:r>
              <a:rPr lang="fr-FR" sz="1800" b="1" i="1" dirty="0" smtClean="0"/>
              <a:t>a plus grande menace financière qui pèse sur 	le pays… (2)</a:t>
            </a:r>
            <a:endParaRPr lang="fr-FR" sz="1800" b="1" i="1" dirty="0"/>
          </a:p>
        </p:txBody>
      </p:sp>
      <p:sp>
        <p:nvSpPr>
          <p:cNvPr id="6" name="Rectangle 5"/>
          <p:cNvSpPr/>
          <p:nvPr/>
        </p:nvSpPr>
        <p:spPr>
          <a:xfrm>
            <a:off x="7041232" y="3140968"/>
            <a:ext cx="2232248" cy="247760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b="1" u="sng" dirty="0" smtClean="0"/>
              <a:t>Système de pension ou système de Ponzi?</a:t>
            </a:r>
          </a:p>
          <a:p>
            <a:pPr algn="ctr">
              <a:spcAft>
                <a:spcPts val="600"/>
              </a:spcAft>
            </a:pPr>
            <a:endParaRPr lang="fr-FR" sz="1400" u="sng" dirty="0" smtClean="0"/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fr-FR" sz="1400" dirty="0" smtClean="0"/>
              <a:t>A politique inchangée, réserves épuisées </a:t>
            </a:r>
            <a:r>
              <a:rPr lang="fr-FR" sz="1400" dirty="0"/>
              <a:t>dans 20 </a:t>
            </a:r>
            <a:r>
              <a:rPr lang="fr-FR" sz="1400" dirty="0" smtClean="0"/>
              <a:t>ans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fr-FR" sz="1400" dirty="0" smtClean="0"/>
              <a:t>Ceux </a:t>
            </a:r>
            <a:r>
              <a:rPr lang="fr-FR" sz="1400" dirty="0"/>
              <a:t>qui ont moins de 45 ans aujourd'hui auront vu leurs réserves </a:t>
            </a:r>
            <a:r>
              <a:rPr lang="fr-FR" sz="1400" dirty="0" smtClean="0"/>
              <a:t>s'envoler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" t="28639" r="22709" b="9544"/>
          <a:stretch/>
        </p:blipFill>
        <p:spPr>
          <a:xfrm>
            <a:off x="560512" y="1916832"/>
            <a:ext cx="5904656" cy="374284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60512" y="1556792"/>
            <a:ext cx="5904656" cy="276999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200" dirty="0" smtClean="0"/>
              <a:t>Projections des dépenses, des recettes et de la réserve (mia EUR ; CNAP)</a:t>
            </a:r>
            <a:endParaRPr lang="fr-FR" sz="1200" dirty="0"/>
          </a:p>
        </p:txBody>
      </p:sp>
      <p:sp>
        <p:nvSpPr>
          <p:cNvPr id="5" name="Virage 4"/>
          <p:cNvSpPr/>
          <p:nvPr/>
        </p:nvSpPr>
        <p:spPr bwMode="auto">
          <a:xfrm rot="5400000">
            <a:off x="7131242" y="1610798"/>
            <a:ext cx="972108" cy="1872208"/>
          </a:xfrm>
          <a:prstGeom prst="bentArrow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8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032" y="1988840"/>
            <a:ext cx="1152128" cy="720080"/>
          </a:xfrm>
          <a:prstGeom prst="rect">
            <a:avLst/>
          </a:prstGeom>
          <a:ln w="3175" cmpd="sng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924302212"/>
      </p:ext>
    </p:extLst>
  </p:cSld>
  <p:clrMapOvr>
    <a:masterClrMapping/>
  </p:clrMapOvr>
  <p:transition xmlns:p14="http://schemas.microsoft.com/office/powerpoint/2010/main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uel">
  <a:themeElements>
    <a:clrScheme name="1_Default Design 4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0033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68C"/>
        </a:solidFill>
        <a:ln w="9525" cap="flat" cmpd="sng" algn="ctr">
          <a:solidFill>
            <a:srgbClr val="00468C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53882" dir="2700000" algn="ctr" rotWithShape="0">
                  <a:srgbClr val="C0C0C0"/>
                </a:outerShdw>
              </a:effectLst>
            </a14:hiddenEffects>
          </a:ext>
        </a:extLst>
      </a:spPr>
      <a:bodyPr vert="horz" wrap="square" lIns="1800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68C"/>
        </a:solidFill>
        <a:ln w="9525" cap="flat" cmpd="sng" algn="ctr">
          <a:solidFill>
            <a:srgbClr val="00468C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53882" dir="2700000" algn="ctr" rotWithShape="0">
                  <a:srgbClr val="C0C0C0"/>
                </a:outerShdw>
              </a:effectLst>
            </a14:hiddenEffects>
          </a:ext>
        </a:extLst>
      </a:spPr>
      <a:bodyPr vert="horz" wrap="square" lIns="1800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1_Default Design 4">
    <a:dk1>
      <a:srgbClr val="000000"/>
    </a:dk1>
    <a:lt1>
      <a:srgbClr val="FFFFFF"/>
    </a:lt1>
    <a:dk2>
      <a:srgbClr val="000000"/>
    </a:dk2>
    <a:lt2>
      <a:srgbClr val="B2B2B2"/>
    </a:lt2>
    <a:accent1>
      <a:srgbClr val="FF0033"/>
    </a:accent1>
    <a:accent2>
      <a:srgbClr val="CC6600"/>
    </a:accent2>
    <a:accent3>
      <a:srgbClr val="FFFFFF"/>
    </a:accent3>
    <a:accent4>
      <a:srgbClr val="000000"/>
    </a:accent4>
    <a:accent5>
      <a:srgbClr val="FFAAAD"/>
    </a:accent5>
    <a:accent6>
      <a:srgbClr val="B95C00"/>
    </a:accent6>
    <a:hlink>
      <a:srgbClr val="999933"/>
    </a:hlink>
    <a:folHlink>
      <a:srgbClr val="A50021"/>
    </a:folHlink>
  </a:clrScheme>
  <a:fontScheme name="1_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template_uel.pot</Template>
  <TotalTime>3768</TotalTime>
  <Words>1224</Words>
  <Application>Microsoft Macintosh PowerPoint</Application>
  <PresentationFormat>Format A4 (210 x 297 mm)</PresentationFormat>
  <Paragraphs>237</Paragraphs>
  <Slides>21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template_uel</vt:lpstr>
      <vt:lpstr>Matinée d’Études InterLycées Quels sont les défis économiques du Luxembourg?  Jean-Jacques Rommes Administrateur-délégué de l’UEL</vt:lpstr>
      <vt:lpstr>Présentation PowerPoint</vt:lpstr>
      <vt:lpstr>Présentation PowerPoint</vt:lpstr>
      <vt:lpstr>Les finances publiques  Un Etat qui vit au-dessus de ses moyens devient  un lourd fardeau pour les générations futures!</vt:lpstr>
      <vt:lpstr>Les finances publiques  Nouvelles mesures annoncées pour 2015 </vt:lpstr>
      <vt:lpstr>Les finances publiques  Composition des finances publiques en 2015</vt:lpstr>
      <vt:lpstr>Les finances publiques  On va dans la bonne direction…</vt:lpstr>
      <vt:lpstr>Les finances publiques  Mais on oublie la plus grande menace financière qui pèse sur  le pays… (1)</vt:lpstr>
      <vt:lpstr>Les finances publiques  Mais on oublie la plus grande menace financière qui pèse sur  le pays… (2)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situation économique actuelle    Notre économie aujourd’hui en un coup d’œil  (1)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mhamou</dc:creator>
  <cp:lastModifiedBy>Denis Fellens</cp:lastModifiedBy>
  <cp:revision>225</cp:revision>
  <dcterms:created xsi:type="dcterms:W3CDTF">2004-05-18T13:55:46Z</dcterms:created>
  <dcterms:modified xsi:type="dcterms:W3CDTF">2015-01-23T08:43:19Z</dcterms:modified>
</cp:coreProperties>
</file>